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1B0C7-B3CB-46F2-9532-FD42AF9A2481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9E62F-BB12-493F-B208-5CD532F30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85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DEF1-CD3F-4A5A-92B9-E2F885DDA8B1}" type="datetime1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730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7150-EAB1-4287-9FA1-7014D7A2AD74}" type="datetime1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67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AA8B5-87BB-465A-9826-62A565F24CD5}" type="datetime1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80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6FB-2088-47CD-A6C3-9FD19655EC57}" type="datetime1">
              <a:rPr lang="ru-RU" smtClean="0"/>
              <a:t>23.12.2021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0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6476-1F75-40A1-BD5E-583291543512}" type="datetime1">
              <a:rPr lang="ru-RU" smtClean="0"/>
              <a:t>23.12.2021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47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10EDD-54F4-4126-A37C-A51B7F9DC2DC}" type="datetime1">
              <a:rPr lang="ru-RU" smtClean="0"/>
              <a:t>23.12.2021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86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BCD2C-2D1A-4667-B39A-06BFEA965CA4}" type="datetime1">
              <a:rPr lang="ru-RU" smtClean="0"/>
              <a:t>23.12.2021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412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BA03-979C-4B55-B99A-A07E7B27D7CD}" type="datetime1">
              <a:rPr lang="ru-RU" smtClean="0"/>
              <a:t>23.12.2021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6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8CF0A-8A26-41B1-91E2-FEB0ED7AB6B1}" type="datetime1">
              <a:rPr lang="ru-RU" smtClean="0"/>
              <a:t>23.12.2021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54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9FFD-63AA-482F-9004-B15AAECB9D44}" type="datetime1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78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5D53-9339-4EB9-A2A5-2895C9A9211F}" type="datetime1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24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E3A35-A2E7-4369-A0D0-A1BAB938CA71}" type="datetime1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1E15F-0FE1-45D1-B7C3-F67B27CC1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145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Аналитика</a:t>
            </a:r>
            <a:r>
              <a:rPr lang="en-US" b="1" dirty="0"/>
              <a:t> в </a:t>
            </a:r>
            <a:r>
              <a:rPr lang="en-US" b="1" dirty="0" err="1"/>
              <a:t>реальном</a:t>
            </a:r>
            <a:r>
              <a:rPr lang="en-US" b="1" dirty="0"/>
              <a:t> </a:t>
            </a:r>
            <a:r>
              <a:rPr lang="en-US" b="1" dirty="0" err="1"/>
              <a:t>времени</a:t>
            </a:r>
            <a:r>
              <a:rPr lang="en-US" b="1" dirty="0"/>
              <a:t>: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err="1" smtClean="0"/>
              <a:t>преимущества</a:t>
            </a:r>
            <a:r>
              <a:rPr lang="en-US" b="1" dirty="0"/>
              <a:t>, </a:t>
            </a:r>
            <a:r>
              <a:rPr lang="en-US" b="1" dirty="0" err="1"/>
              <a:t>ограничения</a:t>
            </a:r>
            <a:r>
              <a:rPr lang="en-US" b="1" dirty="0"/>
              <a:t> и </a:t>
            </a:r>
            <a:r>
              <a:rPr lang="en-US" b="1" dirty="0" err="1"/>
              <a:t>компромиссы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29259"/>
            <a:ext cx="9144000" cy="1655762"/>
          </a:xfrm>
        </p:spPr>
        <p:txBody>
          <a:bodyPr/>
          <a:lstStyle/>
          <a:p>
            <a:r>
              <a:rPr lang="ru-RU" dirty="0" smtClean="0"/>
              <a:t>Сергей Д. Кузнецов, ИСП РАН</a:t>
            </a:r>
          </a:p>
          <a:p>
            <a:r>
              <a:rPr lang="ru-RU" dirty="0" smtClean="0"/>
              <a:t>Павел Е. Велихов, </a:t>
            </a:r>
            <a:r>
              <a:rPr lang="ru-RU" dirty="0" err="1" smtClean="0"/>
              <a:t>Хаувей</a:t>
            </a:r>
            <a:endParaRPr lang="ru-RU" dirty="0" smtClean="0"/>
          </a:p>
          <a:p>
            <a:r>
              <a:rPr lang="ru-RU" dirty="0" err="1" smtClean="0"/>
              <a:t>Цян</a:t>
            </a:r>
            <a:r>
              <a:rPr lang="ru-RU" dirty="0" smtClean="0"/>
              <a:t> Фу, </a:t>
            </a:r>
            <a:r>
              <a:rPr lang="ru-RU" dirty="0" err="1" smtClean="0"/>
              <a:t>Хуавей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71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Традиционная технология анализа данных в основном основана на концепции хранилища данных, как она описана, например, в книгах Билла </a:t>
            </a:r>
            <a:r>
              <a:rPr lang="ru-RU" dirty="0" err="1" smtClean="0"/>
              <a:t>Инмона</a:t>
            </a:r>
            <a:r>
              <a:rPr lang="ru-RU" dirty="0" smtClean="0"/>
              <a:t> и Ральфа </a:t>
            </a:r>
            <a:r>
              <a:rPr lang="ru-RU" dirty="0" err="1" smtClean="0"/>
              <a:t>Кимбалла</a:t>
            </a:r>
            <a:endParaRPr lang="en-US" dirty="0" smtClean="0"/>
          </a:p>
          <a:p>
            <a:r>
              <a:rPr lang="ru-RU" dirty="0"/>
              <a:t>Х</a:t>
            </a:r>
            <a:r>
              <a:rPr lang="ru-RU" dirty="0" smtClean="0"/>
              <a:t>ранилище данных тесно интегрирует данные физического уровня из разных источников с помощью специальной процедуры извлечения, преобразования, загрузки (ETL)</a:t>
            </a:r>
          </a:p>
          <a:p>
            <a:r>
              <a:rPr lang="ru-RU" dirty="0" smtClean="0"/>
              <a:t>Хранилище данных содержит как можно больше исторических данных, дающих аналитикам возможность обнаружить с помощью статистики скрытые правила или тенденции, которые могут помочь ответственным лицам принимать правильные стратегические бизнес-решения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FA138-60CD-4708-A62A-197CC8E852E0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252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21-й век принес новую концепцию аналитики - анализ данных в реальном времени</a:t>
            </a:r>
          </a:p>
          <a:p>
            <a:r>
              <a:rPr lang="ru-RU" dirty="0" smtClean="0"/>
              <a:t>Как говорит </a:t>
            </a:r>
            <a:r>
              <a:rPr lang="ru-RU" dirty="0" err="1" smtClean="0"/>
              <a:t>Гартнер</a:t>
            </a:r>
            <a:r>
              <a:rPr lang="ru-RU" dirty="0" smtClean="0"/>
              <a:t>, «Аналитика в реальном времени - это дисциплина, в которой к данным применяется логика и математика, чтобы обеспечить их понимание для быстрого принятия лучших решений. Часто реальное время просто означает, что анализ данных завершается в течение нескольких секунд или минут после поступления новых данных»</a:t>
            </a:r>
          </a:p>
          <a:p>
            <a:r>
              <a:rPr lang="ru-RU" dirty="0" err="1" smtClean="0"/>
              <a:t>Гартнер</a:t>
            </a:r>
            <a:r>
              <a:rPr lang="ru-RU" dirty="0" smtClean="0"/>
              <a:t> подчеркивает одну важную особенность: </a:t>
            </a:r>
            <a:r>
              <a:rPr lang="ru-RU" i="1" dirty="0" smtClean="0"/>
              <a:t>анализ данных в реальном времени должен выполняться как можно быстрее</a:t>
            </a:r>
          </a:p>
          <a:p>
            <a:r>
              <a:rPr lang="ru-RU" dirty="0" smtClean="0"/>
              <a:t>Однако не менее важна и другая особенность аналитики в реальном времени: </a:t>
            </a:r>
            <a:r>
              <a:rPr lang="ru-RU" i="1" dirty="0" smtClean="0"/>
              <a:t>данные должны быть максимально свежими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7243-E821-47DE-8EE0-31B981A16E0C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486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 (3)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Существует много возможных вариантов использования аналитики в реальном времени, но все они относятся к повседневной деловой активности: анализ данных помогает оптимизировать рутинные бизнес-операции</a:t>
            </a:r>
          </a:p>
          <a:p>
            <a:r>
              <a:rPr lang="ru-RU" dirty="0" smtClean="0"/>
              <a:t>Решения должны приниматься быстро, поэтому аналитические операции должны выполняться быстро</a:t>
            </a:r>
          </a:p>
          <a:p>
            <a:r>
              <a:rPr lang="ru-RU" dirty="0" smtClean="0"/>
              <a:t>Данные должны отражать текущую бизнес-ситуацию, поэтому они должны быть свежими</a:t>
            </a:r>
          </a:p>
          <a:p>
            <a:r>
              <a:rPr lang="ru-RU" dirty="0" smtClean="0"/>
              <a:t>Представления о быстрой аналитической обработке данных и свежести данных являются не абсолютными, а скорее относительными: </a:t>
            </a:r>
          </a:p>
          <a:p>
            <a:pPr lvl="1"/>
            <a:r>
              <a:rPr lang="ru-RU" sz="2700" dirty="0" smtClean="0"/>
              <a:t>программная система, обеспечивающая аналитику в реальном времени, делает все возможное для поддержки быстрых аналитических запросов произвольной сложности по свежим данным</a:t>
            </a:r>
          </a:p>
          <a:p>
            <a:pPr lvl="1"/>
            <a:r>
              <a:rPr lang="ru-RU" sz="2700" dirty="0" smtClean="0"/>
              <a:t>однако пользователям всегда придется искать компромисс между своими требованиями, преимуществами аналитики в реальном времени и реальными возможностями системы</a:t>
            </a:r>
            <a:endParaRPr lang="ru-RU" sz="27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4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EFDD-5995-4F1E-ACEC-C5AB09277387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886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 (4)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настоящее время существует два основных направления в аналитике в реальном времени</a:t>
            </a:r>
          </a:p>
          <a:p>
            <a:r>
              <a:rPr lang="ru-RU" dirty="0" smtClean="0"/>
              <a:t>Первое направление включает два подхода и обеспечивает обработку </a:t>
            </a:r>
            <a:r>
              <a:rPr lang="ru-RU" i="1" dirty="0" smtClean="0"/>
              <a:t>почти</a:t>
            </a:r>
            <a:r>
              <a:rPr lang="ru-RU" dirty="0" smtClean="0"/>
              <a:t> в реальном времени произвольно сложных аналитических запросов к </a:t>
            </a:r>
            <a:r>
              <a:rPr lang="ru-RU" i="1" dirty="0" smtClean="0"/>
              <a:t>почти</a:t>
            </a:r>
            <a:r>
              <a:rPr lang="ru-RU" dirty="0" smtClean="0"/>
              <a:t> свежим сохраненным данным</a:t>
            </a:r>
          </a:p>
          <a:p>
            <a:pPr lvl="1"/>
            <a:r>
              <a:rPr lang="ru-RU" i="1" dirty="0" smtClean="0"/>
              <a:t>Мягкое</a:t>
            </a:r>
            <a:r>
              <a:rPr lang="ru-RU" dirty="0" smtClean="0"/>
              <a:t> реальное время</a:t>
            </a:r>
          </a:p>
          <a:p>
            <a:pPr lvl="1"/>
            <a:r>
              <a:rPr lang="en-US" dirty="0" smtClean="0"/>
              <a:t>C</a:t>
            </a:r>
            <a:r>
              <a:rPr lang="ru-RU" dirty="0" err="1" smtClean="0"/>
              <a:t>овременные</a:t>
            </a:r>
            <a:r>
              <a:rPr lang="ru-RU" dirty="0" smtClean="0"/>
              <a:t> (облачные) хранилища данных</a:t>
            </a:r>
            <a:endParaRPr lang="en-US" dirty="0" smtClean="0"/>
          </a:p>
          <a:p>
            <a:pPr lvl="1"/>
            <a:r>
              <a:rPr lang="ru-RU" dirty="0"/>
              <a:t>Г</a:t>
            </a:r>
            <a:r>
              <a:rPr lang="ru-RU" dirty="0" smtClean="0"/>
              <a:t>ибридная транзакционная/аналитическая обработка данных (</a:t>
            </a:r>
            <a:r>
              <a:rPr lang="en-US" dirty="0" smtClean="0"/>
              <a:t>HTAP)</a:t>
            </a:r>
          </a:p>
          <a:p>
            <a:r>
              <a:rPr lang="ru-RU" dirty="0" smtClean="0"/>
              <a:t>Второй подход поддерживает ограниченные аналитические операции в истинно реальном времени над действительно свежими потоковыми данными</a:t>
            </a:r>
          </a:p>
          <a:p>
            <a:pPr lvl="1"/>
            <a:r>
              <a:rPr lang="ru-RU" i="1" dirty="0" smtClean="0"/>
              <a:t>Жесткое</a:t>
            </a:r>
            <a:r>
              <a:rPr lang="ru-RU" dirty="0" smtClean="0"/>
              <a:t> реальное время</a:t>
            </a:r>
          </a:p>
          <a:p>
            <a:pPr marL="0" indent="0">
              <a:buNone/>
            </a:pPr>
            <a:endParaRPr lang="ru-RU" sz="27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5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467-34AD-4BD0-97E9-6C6DBCEB3139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817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 (5)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Цель этой работы:</a:t>
            </a:r>
          </a:p>
          <a:p>
            <a:r>
              <a:rPr lang="ru-RU" dirty="0" smtClean="0"/>
              <a:t>проанализировать различные подходы к предоставлению аналитики в реальном времени, </a:t>
            </a:r>
          </a:p>
          <a:p>
            <a:r>
              <a:rPr lang="ru-RU" dirty="0" smtClean="0"/>
              <a:t>обсудить преимущества и ограничения, а также </a:t>
            </a:r>
          </a:p>
          <a:p>
            <a:r>
              <a:rPr lang="ru-RU" dirty="0" smtClean="0"/>
              <a:t>выявить компромиссы, на которые неизбежно придется идти как разработчикам систем, так и их </a:t>
            </a:r>
            <a:r>
              <a:rPr lang="ru-RU" dirty="0" smtClean="0"/>
              <a:t>пользователям</a:t>
            </a:r>
            <a:endParaRPr lang="en-US" dirty="0" smtClean="0"/>
          </a:p>
          <a:p>
            <a:r>
              <a:rPr lang="ru-RU" dirty="0" err="1"/>
              <a:t>Sergey</a:t>
            </a:r>
            <a:r>
              <a:rPr lang="ru-RU" dirty="0"/>
              <a:t> D. </a:t>
            </a:r>
            <a:r>
              <a:rPr lang="ru-RU" dirty="0" err="1"/>
              <a:t>Kuznetsov</a:t>
            </a:r>
            <a:r>
              <a:rPr lang="ru-RU" dirty="0"/>
              <a:t>, </a:t>
            </a:r>
            <a:r>
              <a:rPr lang="ru-RU" dirty="0" err="1"/>
              <a:t>Pavel</a:t>
            </a:r>
            <a:r>
              <a:rPr lang="ru-RU" dirty="0"/>
              <a:t> E. </a:t>
            </a:r>
            <a:r>
              <a:rPr lang="ru-RU" dirty="0" err="1"/>
              <a:t>Velikhov</a:t>
            </a:r>
            <a:r>
              <a:rPr lang="ru-RU" dirty="0"/>
              <a:t>, </a:t>
            </a:r>
            <a:r>
              <a:rPr lang="ru-RU" dirty="0" err="1"/>
              <a:t>Qiang</a:t>
            </a:r>
            <a:r>
              <a:rPr lang="ru-RU" dirty="0"/>
              <a:t> </a:t>
            </a:r>
            <a:r>
              <a:rPr lang="ru-RU" dirty="0" err="1"/>
              <a:t>Fu</a:t>
            </a:r>
            <a:r>
              <a:rPr lang="ru-RU" dirty="0"/>
              <a:t>. </a:t>
            </a:r>
            <a:r>
              <a:rPr lang="ru-RU" dirty="0" err="1"/>
              <a:t>Real-time</a:t>
            </a:r>
            <a:r>
              <a:rPr lang="ru-RU" dirty="0"/>
              <a:t> </a:t>
            </a:r>
            <a:r>
              <a:rPr lang="ru-RU" dirty="0" err="1"/>
              <a:t>analytics</a:t>
            </a:r>
            <a:r>
              <a:rPr lang="ru-RU" dirty="0"/>
              <a:t>: </a:t>
            </a:r>
            <a:r>
              <a:rPr lang="ru-RU" dirty="0" err="1"/>
              <a:t>Benefits</a:t>
            </a:r>
            <a:r>
              <a:rPr lang="ru-RU" dirty="0"/>
              <a:t>, </a:t>
            </a:r>
            <a:r>
              <a:rPr lang="ru-RU" dirty="0" err="1"/>
              <a:t>Limitations</a:t>
            </a:r>
            <a:r>
              <a:rPr lang="ru-RU" dirty="0"/>
              <a:t>,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Tradeoffs</a:t>
            </a:r>
            <a:r>
              <a:rPr lang="ru-RU" dirty="0"/>
              <a:t>. </a:t>
            </a:r>
            <a:r>
              <a:rPr lang="ru-RU" dirty="0" err="1"/>
              <a:t>Proceedings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International</a:t>
            </a:r>
            <a:r>
              <a:rPr lang="ru-RU" dirty="0"/>
              <a:t> </a:t>
            </a:r>
            <a:r>
              <a:rPr lang="ru-RU" dirty="0" err="1"/>
              <a:t>Conference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Actual</a:t>
            </a:r>
            <a:r>
              <a:rPr lang="ru-RU" dirty="0"/>
              <a:t> </a:t>
            </a:r>
            <a:r>
              <a:rPr lang="ru-RU" dirty="0" err="1"/>
              <a:t>Problems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Systems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Software</a:t>
            </a:r>
            <a:r>
              <a:rPr lang="ru-RU" dirty="0"/>
              <a:t> </a:t>
            </a:r>
            <a:r>
              <a:rPr lang="ru-RU" dirty="0" err="1"/>
              <a:t>Engineering</a:t>
            </a:r>
            <a:r>
              <a:rPr lang="ru-RU" dirty="0"/>
              <a:t> (APSSE), 2021, 20 p. (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print</a:t>
            </a:r>
            <a:r>
              <a:rPr lang="ru-RU" dirty="0"/>
              <a:t>).</a:t>
            </a:r>
            <a:endParaRPr lang="ru-RU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6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2A1C-4B6C-4F04-A845-AA36D877CEDF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71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Понятие потока данных было впервые введено в статье Моники </a:t>
            </a:r>
            <a:r>
              <a:rPr lang="ru-RU" dirty="0" err="1" smtClean="0"/>
              <a:t>Хенцингер</a:t>
            </a:r>
            <a:r>
              <a:rPr lang="ru-RU" dirty="0" smtClean="0"/>
              <a:t> и др.</a:t>
            </a:r>
          </a:p>
          <a:p>
            <a:pPr lvl="1"/>
            <a:r>
              <a:rPr lang="en-US" i="1" dirty="0"/>
              <a:t>Monika Rauch </a:t>
            </a:r>
            <a:r>
              <a:rPr lang="en-US" i="1" dirty="0" err="1"/>
              <a:t>Henzinger</a:t>
            </a:r>
            <a:r>
              <a:rPr lang="en-US" i="1" dirty="0"/>
              <a:t>, </a:t>
            </a:r>
            <a:r>
              <a:rPr lang="en-US" i="1" dirty="0" err="1"/>
              <a:t>Prabhakar</a:t>
            </a:r>
            <a:r>
              <a:rPr lang="en-US" i="1" dirty="0"/>
              <a:t> </a:t>
            </a:r>
            <a:r>
              <a:rPr lang="en-US" i="1" dirty="0" err="1"/>
              <a:t>Raghavan</a:t>
            </a:r>
            <a:r>
              <a:rPr lang="en-US" i="1" dirty="0"/>
              <a:t>, and </a:t>
            </a:r>
            <a:r>
              <a:rPr lang="en-US" i="1" dirty="0" err="1"/>
              <a:t>Sridar</a:t>
            </a:r>
            <a:r>
              <a:rPr lang="en-US" i="1" dirty="0"/>
              <a:t> </a:t>
            </a:r>
            <a:r>
              <a:rPr lang="en-US" i="1" dirty="0" err="1"/>
              <a:t>Rajagopalan</a:t>
            </a:r>
            <a:r>
              <a:rPr lang="en-US" i="1" dirty="0"/>
              <a:t>. Computing on data streams. SRC Technical Note </a:t>
            </a:r>
            <a:r>
              <a:rPr lang="en-US" i="1" dirty="0" smtClean="0"/>
              <a:t>1998-11</a:t>
            </a:r>
            <a:r>
              <a:rPr lang="en-US" i="1" dirty="0"/>
              <a:t>, May 26, 1998</a:t>
            </a:r>
            <a:r>
              <a:rPr lang="ru-RU" i="1" dirty="0" smtClean="0"/>
              <a:t> </a:t>
            </a:r>
          </a:p>
          <a:p>
            <a:r>
              <a:rPr lang="ru-RU" dirty="0" smtClean="0"/>
              <a:t>Они определили поток данных как последовательность элементов данных x</a:t>
            </a:r>
            <a:r>
              <a:rPr lang="ru-RU" baseline="-25000" dirty="0" smtClean="0"/>
              <a:t>1</a:t>
            </a:r>
            <a:r>
              <a:rPr lang="ru-RU" dirty="0" smtClean="0"/>
              <a:t>… </a:t>
            </a:r>
            <a:r>
              <a:rPr lang="ru-RU" dirty="0" err="1" smtClean="0"/>
              <a:t>x</a:t>
            </a:r>
            <a:r>
              <a:rPr lang="ru-RU" i="1" baseline="-25000" dirty="0" err="1"/>
              <a:t>i</a:t>
            </a:r>
            <a:r>
              <a:rPr lang="ru-RU" dirty="0" smtClean="0"/>
              <a:t>… </a:t>
            </a:r>
            <a:r>
              <a:rPr lang="ru-RU" dirty="0" err="1" smtClean="0"/>
              <a:t>x</a:t>
            </a:r>
            <a:r>
              <a:rPr lang="ru-RU" i="1" baseline="-25000" dirty="0" err="1"/>
              <a:t>n</a:t>
            </a:r>
            <a:r>
              <a:rPr lang="ru-RU" dirty="0" smtClean="0"/>
              <a:t>, так что элементы считываются один раз в порядке возрастания индекса </a:t>
            </a:r>
            <a:r>
              <a:rPr lang="ru-RU" i="1" dirty="0" smtClean="0"/>
              <a:t>i</a:t>
            </a:r>
          </a:p>
          <a:p>
            <a:r>
              <a:rPr lang="ru-RU" dirty="0" smtClean="0"/>
              <a:t>Концепция потоковых данных оказалась жизненно важной, соответствовала важным сценариям использования</a:t>
            </a:r>
          </a:p>
          <a:p>
            <a:pPr lvl="1"/>
            <a:r>
              <a:rPr lang="ru-RU" dirty="0" smtClean="0"/>
              <a:t>например, сенсорные сети, фондовые биржи, управление трафиком и т. д.</a:t>
            </a:r>
          </a:p>
          <a:p>
            <a:r>
              <a:rPr lang="ru-RU" dirty="0" smtClean="0"/>
              <a:t>С начала нового века многие исследователи начали работать в этой новой области управление данными - потоковая обработка данных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7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9FCB-C015-4856-999D-5F16E7E5734F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006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Первые результаты этих исследований обсуждались на нескольких рабочих семинарах в </a:t>
            </a:r>
            <a:r>
              <a:rPr lang="ru-RU" dirty="0" err="1" smtClean="0"/>
              <a:t>Стэнфордском</a:t>
            </a:r>
            <a:r>
              <a:rPr lang="ru-RU" dirty="0" smtClean="0"/>
              <a:t> университете в 2002-2003 гг. и были опубликованы </a:t>
            </a:r>
          </a:p>
          <a:p>
            <a:pPr lvl="1"/>
            <a:r>
              <a:rPr lang="en-US" i="1" dirty="0"/>
              <a:t>Special Issue on Data Stream Processing. IEEE Bulletin of the Technical Committee on Data Engineering, vol. 26, no. 1, 2003</a:t>
            </a:r>
            <a:endParaRPr lang="ru-RU" i="1" dirty="0"/>
          </a:p>
          <a:p>
            <a:r>
              <a:rPr lang="ru-RU" dirty="0" smtClean="0"/>
              <a:t>На наш взгляд, наиболее важными для будущих исследований и разработок были проекты </a:t>
            </a:r>
            <a:r>
              <a:rPr lang="ru-RU" dirty="0" err="1" smtClean="0"/>
              <a:t>Aurora</a:t>
            </a:r>
            <a:r>
              <a:rPr lang="ru-RU" dirty="0" smtClean="0"/>
              <a:t> и </a:t>
            </a:r>
            <a:r>
              <a:rPr lang="ru-RU" dirty="0" err="1" smtClean="0"/>
              <a:t>Medusa</a:t>
            </a:r>
            <a:r>
              <a:rPr lang="ru-RU" dirty="0" smtClean="0"/>
              <a:t>, </a:t>
            </a:r>
            <a:r>
              <a:rPr lang="ru-RU" dirty="0" err="1" smtClean="0"/>
              <a:t>TelegraphCQ</a:t>
            </a:r>
            <a:r>
              <a:rPr lang="ru-RU" dirty="0" smtClean="0"/>
              <a:t> и </a:t>
            </a:r>
            <a:r>
              <a:rPr lang="ru-RU" dirty="0" err="1" smtClean="0"/>
              <a:t>Stanford</a:t>
            </a:r>
            <a:r>
              <a:rPr lang="ru-RU" dirty="0" smtClean="0"/>
              <a:t> </a:t>
            </a:r>
            <a:r>
              <a:rPr lang="ru-RU" dirty="0" err="1" smtClean="0"/>
              <a:t>Stream</a:t>
            </a:r>
            <a:r>
              <a:rPr lang="ru-RU" dirty="0" smtClean="0"/>
              <a:t> </a:t>
            </a:r>
            <a:r>
              <a:rPr lang="ru-RU" dirty="0" err="1" smtClean="0"/>
              <a:t>Data</a:t>
            </a:r>
            <a:r>
              <a:rPr lang="ru-RU" dirty="0" smtClean="0"/>
              <a:t> </a:t>
            </a:r>
            <a:r>
              <a:rPr lang="ru-RU" dirty="0" err="1" smtClean="0"/>
              <a:t>Manager</a:t>
            </a:r>
            <a:endParaRPr lang="ru-RU" dirty="0" smtClean="0"/>
          </a:p>
          <a:p>
            <a:r>
              <a:rPr lang="ru-RU" dirty="0" smtClean="0"/>
              <a:t>Важнейшим понятием потоковой аналитики является понятие </a:t>
            </a:r>
            <a:r>
              <a:rPr lang="ru-RU" i="1" dirty="0" smtClean="0"/>
              <a:t>непрерывного запроса (</a:t>
            </a:r>
            <a:r>
              <a:rPr lang="en-US" i="1" dirty="0"/>
              <a:t>continuous </a:t>
            </a:r>
            <a:r>
              <a:rPr lang="en-US" i="1" dirty="0" smtClean="0"/>
              <a:t>query</a:t>
            </a:r>
            <a:r>
              <a:rPr lang="ru-RU" i="1" dirty="0" smtClean="0"/>
              <a:t>)</a:t>
            </a:r>
          </a:p>
          <a:p>
            <a:pPr lvl="1"/>
            <a:r>
              <a:rPr lang="ru-RU" dirty="0" smtClean="0"/>
              <a:t>Введено в 1992 году Дугласом Терри и др. намного раньше концепции потоковой передачи данных и в совершенно другом контексте (активные базы данных)</a:t>
            </a:r>
          </a:p>
          <a:p>
            <a:pPr lvl="1"/>
            <a:r>
              <a:rPr lang="en-US" i="1" dirty="0"/>
              <a:t>Douglas Terry, David Goldberg, David Nichols, Brian Oki. Continuous queries over append-only databases. ACM SIGMOD Record, vol. 21, issue 2, 1992, pp. 321-330</a:t>
            </a:r>
            <a:endParaRPr lang="ru-RU" i="1" dirty="0" smtClean="0"/>
          </a:p>
          <a:p>
            <a:pPr lvl="1"/>
            <a:r>
              <a:rPr lang="ru-RU" dirty="0" smtClean="0"/>
              <a:t>«Непрерывные запросы аналогичны обычным запросам к базе данных, за исключением того, что они выдаются один раз и с этого времени выполняются </a:t>
            </a:r>
            <a:r>
              <a:rPr lang="en-US" dirty="0" smtClean="0"/>
              <a:t>“</a:t>
            </a:r>
            <a:r>
              <a:rPr lang="ru-RU" dirty="0" smtClean="0"/>
              <a:t>непрерывно</a:t>
            </a:r>
            <a:r>
              <a:rPr lang="en-US" dirty="0" smtClean="0"/>
              <a:t>” </a:t>
            </a:r>
            <a:r>
              <a:rPr lang="ru-RU" dirty="0" smtClean="0"/>
              <a:t>над базо</a:t>
            </a:r>
            <a:r>
              <a:rPr lang="ru-RU" dirty="0"/>
              <a:t>й</a:t>
            </a:r>
            <a:r>
              <a:rPr lang="ru-RU" dirty="0" smtClean="0"/>
              <a:t> данных»</a:t>
            </a:r>
          </a:p>
          <a:p>
            <a:r>
              <a:rPr lang="ru-RU" dirty="0" smtClean="0"/>
              <a:t>Идея непрерывных запросов оказалась очень уместной в контексте потоковых данных, и эта идея активно использовалась во всех трех упомянутых проектах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8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01E6-49A5-4F95-B820-D5042E9B7646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313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Проект </a:t>
            </a:r>
            <a:r>
              <a:rPr lang="ru-RU" dirty="0" err="1" smtClean="0"/>
              <a:t>TelegraphCQ</a:t>
            </a:r>
            <a:r>
              <a:rPr lang="ru-RU" dirty="0" smtClean="0"/>
              <a:t> выполнялся группой Калифорнийского университета в Беркли, включающей Майкла Франклина, Джозефа </a:t>
            </a:r>
            <a:r>
              <a:rPr lang="ru-RU" dirty="0" err="1" smtClean="0"/>
              <a:t>Хеллерстейна</a:t>
            </a:r>
            <a:r>
              <a:rPr lang="ru-RU" dirty="0" smtClean="0"/>
              <a:t> и </a:t>
            </a:r>
            <a:r>
              <a:rPr lang="ru-RU" dirty="0" err="1" smtClean="0"/>
              <a:t>Сэмюэля</a:t>
            </a:r>
            <a:r>
              <a:rPr lang="ru-RU" dirty="0" smtClean="0"/>
              <a:t> </a:t>
            </a:r>
            <a:r>
              <a:rPr lang="ru-RU" dirty="0" err="1" smtClean="0"/>
              <a:t>Мэддена</a:t>
            </a:r>
            <a:endParaRPr lang="ru-RU" dirty="0" smtClean="0"/>
          </a:p>
          <a:p>
            <a:r>
              <a:rPr lang="ru-RU" dirty="0" smtClean="0"/>
              <a:t>Основной целью проекта была поддержка запросов над потоковыми данными</a:t>
            </a:r>
          </a:p>
          <a:p>
            <a:r>
              <a:rPr lang="ru-RU" dirty="0" smtClean="0"/>
              <a:t>Проект основывался на </a:t>
            </a:r>
            <a:r>
              <a:rPr lang="en-US" dirty="0" err="1" smtClean="0"/>
              <a:t>PotgreSQL</a:t>
            </a:r>
            <a:r>
              <a:rPr lang="en-US" dirty="0" smtClean="0"/>
              <a:t>, </a:t>
            </a:r>
            <a:r>
              <a:rPr lang="ru-RU" dirty="0" smtClean="0"/>
              <a:t>но архитектуру пришлось сильно переделать</a:t>
            </a:r>
          </a:p>
          <a:p>
            <a:r>
              <a:rPr lang="ru-RU" dirty="0" smtClean="0"/>
              <a:t>Прежде всего, они адаптировали и расширили идею </a:t>
            </a:r>
            <a:r>
              <a:rPr lang="ru-RU" i="1" dirty="0" smtClean="0"/>
              <a:t>окон</a:t>
            </a:r>
            <a:r>
              <a:rPr lang="ru-RU" dirty="0" smtClean="0"/>
              <a:t> в потоке данных, впервые введенную </a:t>
            </a:r>
            <a:r>
              <a:rPr lang="ru-RU" dirty="0" err="1" smtClean="0"/>
              <a:t>Йоханнесом</a:t>
            </a:r>
            <a:r>
              <a:rPr lang="ru-RU" dirty="0" smtClean="0"/>
              <a:t> </a:t>
            </a:r>
            <a:r>
              <a:rPr lang="ru-RU" dirty="0" err="1" smtClean="0"/>
              <a:t>Герке</a:t>
            </a:r>
            <a:r>
              <a:rPr lang="ru-RU" dirty="0" smtClean="0"/>
              <a:t> и др.</a:t>
            </a:r>
          </a:p>
          <a:p>
            <a:pPr lvl="1"/>
            <a:r>
              <a:rPr lang="en-US" i="1" dirty="0" smtClean="0"/>
              <a:t>Johannes </a:t>
            </a:r>
            <a:r>
              <a:rPr lang="en-US" i="1" dirty="0" err="1" smtClean="0"/>
              <a:t>Gehrke</a:t>
            </a:r>
            <a:r>
              <a:rPr lang="ru-RU" i="1" dirty="0" smtClean="0"/>
              <a:t> </a:t>
            </a:r>
            <a:r>
              <a:rPr lang="en-US" i="1" dirty="0" smtClean="0"/>
              <a:t>et al. </a:t>
            </a:r>
            <a:r>
              <a:rPr lang="en-US" i="1" dirty="0"/>
              <a:t>On Computing Correlated Aggregates Over Continual Data Streams. Proceedings of the 2001 ACM SIGMOD International Conference on Management of Data, 2001, pp. </a:t>
            </a:r>
            <a:r>
              <a:rPr lang="en-US" i="1" dirty="0" smtClean="0"/>
              <a:t>13-24</a:t>
            </a:r>
            <a:endParaRPr lang="ru-RU" i="1" dirty="0" smtClean="0"/>
          </a:p>
          <a:p>
            <a:pPr lvl="1"/>
            <a:r>
              <a:rPr lang="ru-RU" i="1" dirty="0" smtClean="0"/>
              <a:t>Предлагались два вида окон: </a:t>
            </a:r>
          </a:p>
          <a:p>
            <a:pPr lvl="2"/>
            <a:r>
              <a:rPr lang="ru-RU" i="1" dirty="0" smtClean="0"/>
              <a:t>Расширяющиеся (</a:t>
            </a:r>
            <a:r>
              <a:rPr lang="en-US" i="1" dirty="0" smtClean="0"/>
              <a:t>landmark)</a:t>
            </a:r>
            <a:r>
              <a:rPr lang="ru-RU" i="1" dirty="0" smtClean="0"/>
              <a:t>: старый конец окна фиксирован, а более молодой сдвигается при приходе новых данных</a:t>
            </a:r>
          </a:p>
          <a:p>
            <a:pPr lvl="2"/>
            <a:r>
              <a:rPr lang="ru-RU" i="1" dirty="0" smtClean="0"/>
              <a:t>Скользящие</a:t>
            </a:r>
            <a:r>
              <a:rPr lang="en-US" i="1" dirty="0" smtClean="0"/>
              <a:t> (slicing)</a:t>
            </a:r>
            <a:r>
              <a:rPr lang="ru-RU" i="1" dirty="0" smtClean="0"/>
              <a:t>: оба конца окна сдвигаются</a:t>
            </a:r>
          </a:p>
          <a:p>
            <a:r>
              <a:rPr lang="ru-RU" dirty="0" smtClean="0"/>
              <a:t>Разработчики </a:t>
            </a:r>
            <a:r>
              <a:rPr lang="ru-RU" dirty="0" err="1" smtClean="0"/>
              <a:t>TelegraphCQ</a:t>
            </a:r>
            <a:r>
              <a:rPr lang="ru-RU" dirty="0" smtClean="0"/>
              <a:t> предложили специальную конструкцию цикла </a:t>
            </a:r>
            <a:r>
              <a:rPr lang="ru-RU" dirty="0" err="1" smtClean="0"/>
              <a:t>for</a:t>
            </a:r>
            <a:r>
              <a:rPr lang="ru-RU" dirty="0" smtClean="0"/>
              <a:t> для объявления последовательности окон, в которой пользователь желает получить ответы на запрос</a:t>
            </a:r>
          </a:p>
          <a:p>
            <a:endParaRPr lang="en-US" i="1" dirty="0" smtClean="0"/>
          </a:p>
          <a:p>
            <a:endParaRPr lang="ru-RU" i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9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C64E-9426-47A8-A8EA-B169B24917E1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6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</a:t>
            </a:r>
            <a:r>
              <a:rPr lang="en-US" dirty="0" smtClean="0"/>
              <a:t>4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Stanford Stream Data Manager </a:t>
            </a:r>
            <a:endParaRPr lang="ru-RU" dirty="0" smtClean="0"/>
          </a:p>
          <a:p>
            <a:pPr lvl="1"/>
            <a:r>
              <a:rPr lang="en-US" dirty="0" smtClean="0"/>
              <a:t>Stream, </a:t>
            </a:r>
            <a:r>
              <a:rPr lang="ru-RU" dirty="0" smtClean="0"/>
              <a:t>позже названный </a:t>
            </a:r>
            <a:r>
              <a:rPr lang="en-US" dirty="0" smtClean="0"/>
              <a:t>Stanford Data Stream Management System</a:t>
            </a:r>
            <a:endParaRPr lang="ru-RU" dirty="0" smtClean="0"/>
          </a:p>
          <a:p>
            <a:r>
              <a:rPr lang="ru-RU" dirty="0" smtClean="0"/>
              <a:t>был естественным образом разработан в </a:t>
            </a:r>
            <a:r>
              <a:rPr lang="ru-RU" dirty="0" err="1" smtClean="0"/>
              <a:t>Стэнфордском</a:t>
            </a:r>
            <a:r>
              <a:rPr lang="ru-RU" dirty="0" smtClean="0"/>
              <a:t> университете при участии  знаменитой Дженнифер </a:t>
            </a:r>
            <a:r>
              <a:rPr lang="ru-RU" dirty="0" err="1" smtClean="0"/>
              <a:t>Уидом</a:t>
            </a:r>
            <a:endParaRPr lang="ru-RU" dirty="0" smtClean="0"/>
          </a:p>
          <a:p>
            <a:r>
              <a:rPr lang="ru-RU" dirty="0" smtClean="0"/>
              <a:t>Самым важным, оказавшим наибольшее влияние результатом проекта был язык CQL (</a:t>
            </a:r>
            <a:r>
              <a:rPr lang="ru-RU" dirty="0" err="1" smtClean="0"/>
              <a:t>Continuous</a:t>
            </a:r>
            <a:r>
              <a:rPr lang="ru-RU" dirty="0" smtClean="0"/>
              <a:t> </a:t>
            </a:r>
            <a:r>
              <a:rPr lang="ru-RU" dirty="0" err="1" smtClean="0"/>
              <a:t>Query</a:t>
            </a:r>
            <a:r>
              <a:rPr lang="ru-RU" dirty="0" smtClean="0"/>
              <a:t> </a:t>
            </a:r>
            <a:r>
              <a:rPr lang="ru-RU" dirty="0" err="1" smtClean="0"/>
              <a:t>Language</a:t>
            </a:r>
            <a:r>
              <a:rPr lang="ru-RU" dirty="0" smtClean="0"/>
              <a:t>)</a:t>
            </a:r>
          </a:p>
          <a:p>
            <a:r>
              <a:rPr lang="ru-RU" dirty="0" smtClean="0"/>
              <a:t>Хотя синтаксически CQL является незначительным расширением SQL, он имеет совсем другую семантику</a:t>
            </a:r>
          </a:p>
          <a:p>
            <a:r>
              <a:rPr lang="ru-RU" dirty="0" smtClean="0"/>
              <a:t>Язык жив и поддерживается почти во всех современных системах потоковой обработки</a:t>
            </a:r>
            <a:endParaRPr lang="en-US" dirty="0" smtClean="0"/>
          </a:p>
          <a:p>
            <a:endParaRPr lang="ru-RU" i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10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86548-6791-4967-BAD2-3A33BE3B68D8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051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Проект </a:t>
            </a:r>
            <a:r>
              <a:rPr lang="ru-RU" dirty="0" err="1" smtClean="0"/>
              <a:t>Aurora</a:t>
            </a:r>
            <a:r>
              <a:rPr lang="ru-RU" dirty="0" smtClean="0"/>
              <a:t> был инициирован Майклом </a:t>
            </a:r>
            <a:r>
              <a:rPr lang="ru-RU" dirty="0" err="1" smtClean="0"/>
              <a:t>Стоунбрейкером</a:t>
            </a:r>
            <a:r>
              <a:rPr lang="ru-RU" dirty="0" smtClean="0"/>
              <a:t>, который привлек к участию в проекте профессоров и студентов из Массачусетского технологического института, университета Брауна и университета </a:t>
            </a:r>
            <a:r>
              <a:rPr lang="ru-RU" dirty="0" err="1" smtClean="0"/>
              <a:t>Брандейса</a:t>
            </a:r>
            <a:endParaRPr lang="ru-RU" dirty="0" smtClean="0"/>
          </a:p>
          <a:p>
            <a:r>
              <a:rPr lang="ru-RU" dirty="0" smtClean="0"/>
              <a:t>Участники проекта первыми заметили, что потоковая обработка данных может служить основой для аналитики в реальном времени</a:t>
            </a:r>
          </a:p>
          <a:p>
            <a:r>
              <a:rPr lang="ru-RU" dirty="0" smtClean="0"/>
              <a:t>Непрерывные запросы задавались с использованием визуального графического интерфейса</a:t>
            </a:r>
          </a:p>
          <a:p>
            <a:r>
              <a:rPr lang="ru-RU" dirty="0" smtClean="0"/>
              <a:t>По умолчанию запросы являются непрерывными в том смысле, что они потенциально могут выполняться бесконечно</a:t>
            </a:r>
          </a:p>
          <a:p>
            <a:r>
              <a:rPr lang="ru-RU" dirty="0" smtClean="0"/>
              <a:t>Имеется возможность задавать запросы, в которых участвуют хранимые исторические данные</a:t>
            </a:r>
            <a:endParaRPr lang="en-US" dirty="0" smtClean="0"/>
          </a:p>
          <a:p>
            <a:r>
              <a:rPr lang="ru-RU" dirty="0" smtClean="0"/>
              <a:t>Проект </a:t>
            </a:r>
            <a:r>
              <a:rPr lang="ru-RU" dirty="0" err="1" smtClean="0"/>
              <a:t>Medusa</a:t>
            </a:r>
            <a:r>
              <a:rPr lang="ru-RU" dirty="0" smtClean="0"/>
              <a:t> обеспечил сетевую инфраструктуру, которая позволила организовать распределенную потоковую обработку на базе </a:t>
            </a:r>
            <a:r>
              <a:rPr lang="ru-RU" dirty="0" err="1" smtClean="0"/>
              <a:t>Aurora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11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B31E-C463-4015-A8CD-5FD0BBE0B503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619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(6)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конце 2003 года система </a:t>
            </a:r>
            <a:r>
              <a:rPr lang="ru-RU" dirty="0" err="1" smtClean="0"/>
              <a:t>Aurora</a:t>
            </a:r>
            <a:r>
              <a:rPr lang="ru-RU" dirty="0" smtClean="0"/>
              <a:t> была </a:t>
            </a:r>
            <a:r>
              <a:rPr lang="ru-RU" dirty="0" err="1" smtClean="0"/>
              <a:t>коммерциализирована</a:t>
            </a:r>
            <a:endParaRPr lang="ru-RU" dirty="0" smtClean="0"/>
          </a:p>
          <a:p>
            <a:r>
              <a:rPr lang="ru-RU" dirty="0" smtClean="0"/>
              <a:t>Майк </a:t>
            </a:r>
            <a:r>
              <a:rPr lang="ru-RU" dirty="0" err="1" smtClean="0"/>
              <a:t>Стоунбрейкер</a:t>
            </a:r>
            <a:r>
              <a:rPr lang="ru-RU" dirty="0" smtClean="0"/>
              <a:t> и его коллеги основали </a:t>
            </a:r>
            <a:r>
              <a:rPr lang="ru-RU" dirty="0" err="1" smtClean="0"/>
              <a:t>стартап</a:t>
            </a:r>
            <a:r>
              <a:rPr lang="ru-RU" dirty="0" smtClean="0"/>
              <a:t>, который первоначально назывался </a:t>
            </a:r>
            <a:r>
              <a:rPr lang="ru-RU" dirty="0" err="1" smtClean="0"/>
              <a:t>Grassy</a:t>
            </a:r>
            <a:r>
              <a:rPr lang="ru-RU" dirty="0" smtClean="0"/>
              <a:t> </a:t>
            </a:r>
            <a:r>
              <a:rPr lang="ru-RU" dirty="0" err="1" smtClean="0"/>
              <a:t>Brook</a:t>
            </a:r>
            <a:r>
              <a:rPr lang="ru-RU" dirty="0" smtClean="0"/>
              <a:t>, а вскоре был переименован в </a:t>
            </a:r>
            <a:r>
              <a:rPr lang="ru-RU" dirty="0" err="1" smtClean="0"/>
              <a:t>StreamBase</a:t>
            </a:r>
            <a:endParaRPr lang="ru-RU" dirty="0" smtClean="0"/>
          </a:p>
          <a:p>
            <a:pPr lvl="1"/>
            <a:r>
              <a:rPr lang="ru-RU" dirty="0" smtClean="0"/>
              <a:t>В 2013 году </a:t>
            </a:r>
            <a:r>
              <a:rPr lang="ru-RU" dirty="0" err="1" smtClean="0"/>
              <a:t>StreamBase</a:t>
            </a:r>
            <a:r>
              <a:rPr lang="ru-RU" dirty="0" smtClean="0"/>
              <a:t> была приобретена компанией TIPCO </a:t>
            </a:r>
            <a:r>
              <a:rPr lang="ru-RU" dirty="0" err="1" smtClean="0"/>
              <a:t>Software</a:t>
            </a:r>
            <a:r>
              <a:rPr lang="ru-RU" dirty="0" smtClean="0"/>
              <a:t>, где программное обеспечение </a:t>
            </a:r>
            <a:r>
              <a:rPr lang="ru-RU" dirty="0" err="1" smtClean="0"/>
              <a:t>StreamBase</a:t>
            </a:r>
            <a:r>
              <a:rPr lang="ru-RU" dirty="0" smtClean="0"/>
              <a:t> в настоящее время является основным продуктом для потоковой обработки</a:t>
            </a:r>
          </a:p>
          <a:p>
            <a:r>
              <a:rPr lang="ru-RU" dirty="0" smtClean="0"/>
              <a:t>Вероятно, наиболее интересным вкладом </a:t>
            </a:r>
            <a:r>
              <a:rPr lang="ru-RU" dirty="0" err="1" smtClean="0"/>
              <a:t>StreamBase</a:t>
            </a:r>
            <a:r>
              <a:rPr lang="ru-RU" dirty="0" smtClean="0"/>
              <a:t> в сообщество потоковой обработки является язык запросов </a:t>
            </a:r>
            <a:r>
              <a:rPr lang="ru-RU" dirty="0" err="1" smtClean="0"/>
              <a:t>StreamSQL</a:t>
            </a:r>
            <a:r>
              <a:rPr lang="ru-RU" dirty="0" smtClean="0"/>
              <a:t>, отражающий семантику запросов </a:t>
            </a:r>
            <a:r>
              <a:rPr lang="ru-RU" dirty="0" err="1" smtClean="0"/>
              <a:t>Aurora</a:t>
            </a:r>
            <a:endParaRPr lang="ru-RU" dirty="0" smtClean="0"/>
          </a:p>
          <a:p>
            <a:r>
              <a:rPr lang="ru-RU" dirty="0" smtClean="0"/>
              <a:t>На основе исследований Майкла </a:t>
            </a:r>
            <a:r>
              <a:rPr lang="ru-RU" dirty="0" err="1" smtClean="0"/>
              <a:t>Стоунбрейкера</a:t>
            </a:r>
            <a:r>
              <a:rPr lang="ru-RU" dirty="0" smtClean="0"/>
              <a:t> и его коллег была опубликована очень разумная, ценная и влиятельная статья, рекомендации которой сыграли и продолжают играть важную роль в разработке новых систем для потоковой обработки</a:t>
            </a:r>
          </a:p>
          <a:p>
            <a:pPr lvl="1"/>
            <a:r>
              <a:rPr lang="en-US" i="1" dirty="0"/>
              <a:t>Michael </a:t>
            </a:r>
            <a:r>
              <a:rPr lang="en-US" i="1" dirty="0" err="1"/>
              <a:t>Stonebraker</a:t>
            </a:r>
            <a:r>
              <a:rPr lang="en-US" i="1" dirty="0"/>
              <a:t>, </a:t>
            </a:r>
            <a:r>
              <a:rPr lang="en-US" i="1" dirty="0" err="1" smtClean="0"/>
              <a:t>Uǧur</a:t>
            </a:r>
            <a:r>
              <a:rPr lang="en-US" i="1" dirty="0" smtClean="0"/>
              <a:t> </a:t>
            </a:r>
            <a:r>
              <a:rPr lang="en-US" i="1" dirty="0" err="1" smtClean="0"/>
              <a:t>Çetintemel</a:t>
            </a:r>
            <a:r>
              <a:rPr lang="en-US" i="1" dirty="0" smtClean="0"/>
              <a:t>, </a:t>
            </a:r>
            <a:r>
              <a:rPr lang="en-US" i="1" dirty="0"/>
              <a:t>Stan </a:t>
            </a:r>
            <a:r>
              <a:rPr lang="en-US" i="1" dirty="0" err="1"/>
              <a:t>Zdonik</a:t>
            </a:r>
            <a:r>
              <a:rPr lang="en-US" i="1" dirty="0"/>
              <a:t>. The 8 requirements of real-time stream processing. ACM SIGMOD Record, vol. 34, issue 4, 2005, pp 42-47</a:t>
            </a:r>
            <a:endParaRPr lang="ru-RU" i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12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5779-D815-4DF7-B3ED-C81AB9B0A4CF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944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(7)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Второе десятилетие было связано с разработкой практически полезных систем, как </a:t>
            </a:r>
            <a:r>
              <a:rPr lang="ru-RU" dirty="0" err="1" smtClean="0"/>
              <a:t>проприетарных</a:t>
            </a:r>
            <a:r>
              <a:rPr lang="ru-RU" dirty="0" smtClean="0"/>
              <a:t>, так и с открытым исходным кодом</a:t>
            </a:r>
          </a:p>
          <a:p>
            <a:r>
              <a:rPr lang="ru-RU" dirty="0" smtClean="0"/>
              <a:t>Общий термин «Система управления потоками данных» (DSMS) был принят для обозначения любой программной системы, обрабатывающей потоки данных</a:t>
            </a:r>
          </a:p>
          <a:p>
            <a:r>
              <a:rPr lang="ru-RU" dirty="0" smtClean="0"/>
              <a:t>В то же время появились дополнительные  термины «Обработка событий», «Обработка сложных событий» (CEP) или «Обработка потока событий» для обозначения систем, специализирующихся на обработке и анализе событий для идентификации событий более высокого уровня</a:t>
            </a:r>
          </a:p>
          <a:p>
            <a:r>
              <a:rPr lang="ru-RU" dirty="0" smtClean="0"/>
              <a:t>DSMS имеет более широкую область применения, а приложения CEP могут быть реализованы с помощью DSMS</a:t>
            </a:r>
          </a:p>
          <a:p>
            <a:r>
              <a:rPr lang="ru-RU" dirty="0" smtClean="0"/>
              <a:t>Был опубликован специальный выпуск IEEE </a:t>
            </a:r>
            <a:r>
              <a:rPr lang="ru-RU" dirty="0" err="1" smtClean="0"/>
              <a:t>Data</a:t>
            </a:r>
            <a:r>
              <a:rPr lang="ru-RU" dirty="0" smtClean="0"/>
              <a:t> </a:t>
            </a:r>
            <a:r>
              <a:rPr lang="ru-RU" dirty="0" err="1" smtClean="0"/>
              <a:t>Engineering</a:t>
            </a:r>
            <a:r>
              <a:rPr lang="ru-RU" dirty="0" smtClean="0"/>
              <a:t> </a:t>
            </a:r>
            <a:r>
              <a:rPr lang="ru-RU" dirty="0" err="1" smtClean="0"/>
              <a:t>Bulletin</a:t>
            </a:r>
            <a:r>
              <a:rPr lang="ru-RU" dirty="0" smtClean="0"/>
              <a:t>, со статьями, описывающими состояние дел на начало 2010-х годов</a:t>
            </a:r>
          </a:p>
          <a:p>
            <a:pPr lvl="1"/>
            <a:r>
              <a:rPr lang="en-US" i="1" dirty="0" smtClean="0"/>
              <a:t>Special </a:t>
            </a:r>
            <a:r>
              <a:rPr lang="en-US" i="1" dirty="0"/>
              <a:t>Issue on Next-Generation Stream Processing. IEEE Bulletin of the Technical Committee on Data Engineering, vol. 38, no. 4, 2013</a:t>
            </a:r>
            <a:endParaRPr lang="ru-RU" i="1" dirty="0" smtClean="0"/>
          </a:p>
          <a:p>
            <a:r>
              <a:rPr lang="ru-RU" dirty="0" smtClean="0"/>
              <a:t>В настоящее время рынок программного обеспечения предлагает множество вариантов DSMS, и мы вынуждены ограничиться здесь лишь несколькими примерами</a:t>
            </a:r>
          </a:p>
          <a:p>
            <a:r>
              <a:rPr lang="ru-RU" dirty="0" smtClean="0"/>
              <a:t>Эти примеры включают как </a:t>
            </a:r>
            <a:r>
              <a:rPr lang="ru-RU" dirty="0" err="1" smtClean="0"/>
              <a:t>проприетарные</a:t>
            </a:r>
            <a:r>
              <a:rPr lang="ru-RU" dirty="0" smtClean="0"/>
              <a:t> продукты поставщиков программного обеспечения, так и решения с открытым исходным кодом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13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9D6B-0CFA-4DCD-ABF6-BA16EAF90D99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772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(8)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 smtClean="0"/>
              <a:t>Oracle</a:t>
            </a:r>
            <a:r>
              <a:rPr lang="ru-RU" dirty="0" smtClean="0"/>
              <a:t> </a:t>
            </a:r>
            <a:r>
              <a:rPr lang="ru-RU" dirty="0" err="1" smtClean="0"/>
              <a:t>Stream</a:t>
            </a:r>
            <a:r>
              <a:rPr lang="ru-RU" dirty="0" smtClean="0"/>
              <a:t> </a:t>
            </a:r>
            <a:r>
              <a:rPr lang="ru-RU" dirty="0" err="1" smtClean="0"/>
              <a:t>Analytics</a:t>
            </a:r>
            <a:r>
              <a:rPr lang="ru-RU" dirty="0" smtClean="0"/>
              <a:t> (OSA) - это технология для аналитических вычислений в реальном времени в основной памяти над  потоковыми большими данными</a:t>
            </a:r>
          </a:p>
          <a:p>
            <a:r>
              <a:rPr lang="ru-RU" dirty="0" smtClean="0"/>
              <a:t>OSA работает в масштабируемой и </a:t>
            </a:r>
            <a:r>
              <a:rPr lang="ru-RU" dirty="0" err="1" smtClean="0"/>
              <a:t>высокодоступной</a:t>
            </a:r>
            <a:r>
              <a:rPr lang="ru-RU" dirty="0" smtClean="0"/>
              <a:t> кластерной среде больших данных с использованием </a:t>
            </a:r>
            <a:r>
              <a:rPr lang="ru-RU" dirty="0" err="1" smtClean="0"/>
              <a:t>Apache</a:t>
            </a:r>
            <a:r>
              <a:rPr lang="ru-RU" dirty="0" smtClean="0"/>
              <a:t> </a:t>
            </a:r>
            <a:r>
              <a:rPr lang="ru-RU" dirty="0" err="1" smtClean="0"/>
              <a:t>Kafka</a:t>
            </a:r>
            <a:r>
              <a:rPr lang="ru-RU" dirty="0" smtClean="0"/>
              <a:t> и </a:t>
            </a:r>
            <a:r>
              <a:rPr lang="ru-RU" dirty="0" err="1" smtClean="0"/>
              <a:t>Apache</a:t>
            </a:r>
            <a:r>
              <a:rPr lang="ru-RU" dirty="0" smtClean="0"/>
              <a:t> </a:t>
            </a:r>
            <a:r>
              <a:rPr lang="ru-RU" dirty="0" err="1" smtClean="0"/>
              <a:t>Spark</a:t>
            </a:r>
            <a:r>
              <a:rPr lang="ru-RU" dirty="0" smtClean="0"/>
              <a:t> </a:t>
            </a:r>
            <a:r>
              <a:rPr lang="ru-RU" dirty="0" err="1" smtClean="0"/>
              <a:t>Streaming</a:t>
            </a:r>
            <a:r>
              <a:rPr lang="ru-RU" dirty="0" smtClean="0"/>
              <a:t>, интегрированных с </a:t>
            </a:r>
            <a:r>
              <a:rPr lang="ru-RU" dirty="0" err="1" smtClean="0"/>
              <a:t>Oracle</a:t>
            </a:r>
            <a:r>
              <a:rPr lang="ru-RU" dirty="0" smtClean="0"/>
              <a:t> </a:t>
            </a:r>
            <a:r>
              <a:rPr lang="ru-RU" dirty="0" err="1" smtClean="0"/>
              <a:t>Continuous</a:t>
            </a:r>
            <a:r>
              <a:rPr lang="ru-RU" dirty="0" smtClean="0"/>
              <a:t> </a:t>
            </a:r>
            <a:r>
              <a:rPr lang="ru-RU" dirty="0" err="1" smtClean="0"/>
              <a:t>Query</a:t>
            </a:r>
            <a:r>
              <a:rPr lang="ru-RU" dirty="0" smtClean="0"/>
              <a:t> </a:t>
            </a:r>
            <a:r>
              <a:rPr lang="ru-RU" dirty="0" err="1" smtClean="0"/>
              <a:t>Engine</a:t>
            </a:r>
            <a:endParaRPr lang="ru-RU" dirty="0" smtClean="0"/>
          </a:p>
          <a:p>
            <a:r>
              <a:rPr lang="ru-RU" dirty="0" smtClean="0"/>
              <a:t>IBM </a:t>
            </a:r>
            <a:r>
              <a:rPr lang="ru-RU" dirty="0" err="1" smtClean="0"/>
              <a:t>Streams</a:t>
            </a:r>
            <a:r>
              <a:rPr lang="ru-RU" dirty="0" smtClean="0"/>
              <a:t> (ранее называвшаяся IBM </a:t>
            </a:r>
            <a:r>
              <a:rPr lang="ru-RU" dirty="0" err="1" smtClean="0"/>
              <a:t>InfoSphere</a:t>
            </a:r>
            <a:r>
              <a:rPr lang="ru-RU" dirty="0" smtClean="0"/>
              <a:t> </a:t>
            </a:r>
            <a:r>
              <a:rPr lang="ru-RU" dirty="0" err="1" smtClean="0"/>
              <a:t>Streams</a:t>
            </a:r>
            <a:r>
              <a:rPr lang="ru-RU" dirty="0" smtClean="0"/>
              <a:t>) - это платформа, которая предоставляет среду программирования (основанную на языке SPL (</a:t>
            </a:r>
            <a:r>
              <a:rPr lang="en-US" dirty="0"/>
              <a:t>Streams Processing Language</a:t>
            </a:r>
            <a:r>
              <a:rPr lang="ru-RU" dirty="0" smtClean="0"/>
              <a:t>) и поддержку времени выполнения для разработки и запуска приложений реального времени над различными видами потоковых данных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14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4360-45B5-4285-8F6B-53E44EA3834C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535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(9)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Azure</a:t>
            </a:r>
            <a:r>
              <a:rPr lang="ru-RU" dirty="0" smtClean="0"/>
              <a:t> </a:t>
            </a:r>
            <a:r>
              <a:rPr lang="ru-RU" dirty="0" err="1" smtClean="0"/>
              <a:t>Stream</a:t>
            </a:r>
            <a:r>
              <a:rPr lang="ru-RU" dirty="0" smtClean="0"/>
              <a:t> </a:t>
            </a:r>
            <a:r>
              <a:rPr lang="ru-RU" dirty="0" err="1" smtClean="0"/>
              <a:t>Analytics</a:t>
            </a:r>
            <a:r>
              <a:rPr lang="ru-RU" dirty="0" smtClean="0"/>
              <a:t> - это средство для аналитики в реальном времени и обработки сложных событий, предназначенное для одновременного анализа и обработки больших объемов потоковых данных нескольких источников</a:t>
            </a:r>
          </a:p>
          <a:p>
            <a:r>
              <a:rPr lang="ru-RU" dirty="0" smtClean="0"/>
              <a:t>Среди других </a:t>
            </a:r>
            <a:r>
              <a:rPr lang="ru-RU" dirty="0" err="1" smtClean="0"/>
              <a:t>проприетарных</a:t>
            </a:r>
            <a:r>
              <a:rPr lang="ru-RU" dirty="0" smtClean="0"/>
              <a:t> систем потоковой аналитики </a:t>
            </a:r>
          </a:p>
          <a:p>
            <a:r>
              <a:rPr lang="en-US" dirty="0" smtClean="0"/>
              <a:t>Data </a:t>
            </a:r>
            <a:r>
              <a:rPr lang="en-US" dirty="0"/>
              <a:t>Engineering Streaming </a:t>
            </a:r>
            <a:r>
              <a:rPr lang="ru-RU" dirty="0" smtClean="0"/>
              <a:t>компании</a:t>
            </a:r>
            <a:r>
              <a:rPr lang="en-US" dirty="0" smtClean="0"/>
              <a:t> </a:t>
            </a:r>
            <a:r>
              <a:rPr lang="en-US" dirty="0" err="1" smtClean="0"/>
              <a:t>Informatica</a:t>
            </a:r>
            <a:r>
              <a:rPr lang="en-US" dirty="0" smtClean="0"/>
              <a:t>, </a:t>
            </a:r>
            <a:endParaRPr lang="ru-RU" dirty="0" smtClean="0"/>
          </a:p>
          <a:p>
            <a:r>
              <a:rPr lang="en-US" dirty="0" smtClean="0"/>
              <a:t>Event </a:t>
            </a:r>
            <a:r>
              <a:rPr lang="en-US" dirty="0"/>
              <a:t>Stream </a:t>
            </a:r>
            <a:r>
              <a:rPr lang="en-US" dirty="0" smtClean="0"/>
              <a:t>Processing</a:t>
            </a:r>
            <a:r>
              <a:rPr lang="ru-RU" dirty="0" smtClean="0"/>
              <a:t> компании </a:t>
            </a:r>
            <a:r>
              <a:rPr lang="en-US" dirty="0" smtClean="0"/>
              <a:t>SAS, </a:t>
            </a:r>
            <a:endParaRPr lang="ru-RU" dirty="0" smtClean="0"/>
          </a:p>
          <a:p>
            <a:r>
              <a:rPr lang="en-US" dirty="0" err="1" smtClean="0"/>
              <a:t>Apama</a:t>
            </a:r>
            <a:r>
              <a:rPr lang="en-US" dirty="0" smtClean="0"/>
              <a:t> </a:t>
            </a:r>
            <a:r>
              <a:rPr lang="en-US" dirty="0"/>
              <a:t>Streaming Analytics </a:t>
            </a:r>
            <a:r>
              <a:rPr lang="ru-RU" dirty="0" smtClean="0"/>
              <a:t>компании</a:t>
            </a:r>
            <a:r>
              <a:rPr lang="en-US" dirty="0" smtClean="0"/>
              <a:t> </a:t>
            </a:r>
            <a:r>
              <a:rPr lang="en-US" dirty="0"/>
              <a:t>Software </a:t>
            </a:r>
            <a:r>
              <a:rPr lang="en-US" dirty="0" smtClean="0"/>
              <a:t>AG</a:t>
            </a:r>
            <a:r>
              <a:rPr lang="ru-RU" dirty="0" smtClean="0"/>
              <a:t> и т.д.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15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D0833-7598-4C40-8115-0CBA4A302322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75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(10)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Потоковые системы с открытыми исходными от </a:t>
            </a:r>
            <a:r>
              <a:rPr lang="en-US" dirty="0" smtClean="0"/>
              <a:t>Apache Foundation</a:t>
            </a:r>
          </a:p>
          <a:p>
            <a:r>
              <a:rPr lang="ru-RU" dirty="0" err="1" smtClean="0"/>
              <a:t>Kafka</a:t>
            </a:r>
            <a:r>
              <a:rPr lang="ru-RU" dirty="0" smtClean="0"/>
              <a:t> – брокер сообщений, платформа распределенной потоковой передачи событий</a:t>
            </a:r>
          </a:p>
          <a:p>
            <a:r>
              <a:rPr lang="ru-RU" dirty="0" err="1" smtClean="0"/>
              <a:t>Samza</a:t>
            </a:r>
            <a:r>
              <a:rPr lang="ru-RU" dirty="0" smtClean="0"/>
              <a:t> - </a:t>
            </a:r>
            <a:r>
              <a:rPr lang="ru-RU" dirty="0" err="1" smtClean="0"/>
              <a:t>фреймворк</a:t>
            </a:r>
            <a:r>
              <a:rPr lang="ru-RU" dirty="0" smtClean="0"/>
              <a:t> для распределенной потоковой обработки </a:t>
            </a:r>
          </a:p>
          <a:p>
            <a:r>
              <a:rPr lang="ru-RU" dirty="0" err="1" smtClean="0"/>
              <a:t>Flink</a:t>
            </a:r>
            <a:r>
              <a:rPr lang="ru-RU" dirty="0" smtClean="0"/>
              <a:t> - это </a:t>
            </a:r>
            <a:r>
              <a:rPr lang="ru-RU" dirty="0" err="1" smtClean="0"/>
              <a:t>фреймворк</a:t>
            </a:r>
            <a:r>
              <a:rPr lang="ru-RU" dirty="0" smtClean="0"/>
              <a:t> для распределенной обработки с отслеживанием состояний неограниченных и ограниченных </a:t>
            </a:r>
            <a:r>
              <a:rPr lang="ru-RU" dirty="0" err="1" smtClean="0"/>
              <a:t>потокоы</a:t>
            </a:r>
            <a:r>
              <a:rPr lang="ru-RU" dirty="0" smtClean="0"/>
              <a:t> данных</a:t>
            </a:r>
          </a:p>
          <a:p>
            <a:r>
              <a:rPr lang="ru-RU" dirty="0" err="1" smtClean="0"/>
              <a:t>Spark</a:t>
            </a:r>
            <a:r>
              <a:rPr lang="ru-RU" dirty="0" smtClean="0"/>
              <a:t> </a:t>
            </a:r>
            <a:r>
              <a:rPr lang="ru-RU" dirty="0" err="1" smtClean="0"/>
              <a:t>Streaming</a:t>
            </a:r>
            <a:r>
              <a:rPr lang="ru-RU" dirty="0" smtClean="0"/>
              <a:t> - расширение базового API </a:t>
            </a:r>
            <a:r>
              <a:rPr lang="ru-RU" dirty="0" err="1" smtClean="0"/>
              <a:t>Spark</a:t>
            </a:r>
            <a:r>
              <a:rPr lang="ru-RU" dirty="0" smtClean="0"/>
              <a:t>, обеспечивающее масштабируемую, высокопроизводительную и отказоустойчивую потоковую обработку потоков данных в реальном времени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16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86E7-34DF-4963-8E06-0FDA0E5375C8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52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Потоковая аналитика (11)</a:t>
            </a:r>
            <a:br>
              <a:rPr lang="ru-RU" dirty="0" smtClean="0"/>
            </a:br>
            <a:r>
              <a:rPr lang="ru-RU" dirty="0" smtClean="0"/>
              <a:t>Заключение раздела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Варианты использования многочисленны</a:t>
            </a:r>
          </a:p>
          <a:p>
            <a:pPr lvl="1"/>
            <a:r>
              <a:rPr lang="ru-RU" dirty="0" smtClean="0"/>
              <a:t>Обнаружение мошенничества на основе алгоритмов машинного обучения</a:t>
            </a:r>
          </a:p>
          <a:p>
            <a:pPr lvl="1"/>
            <a:r>
              <a:rPr lang="ru-RU" dirty="0" smtClean="0"/>
              <a:t>Обеспечение маркетинговых предложений в зависимости от местоположения и лояльности клиентов и т.д.</a:t>
            </a:r>
          </a:p>
          <a:p>
            <a:r>
              <a:rPr lang="ru-RU" dirty="0" smtClean="0"/>
              <a:t>Во всех случаях, когда потоки данных (или событий) генерируются во время работы предприятий, эти предприятия получают реальные выгоды от потокового анализа</a:t>
            </a:r>
          </a:p>
          <a:p>
            <a:r>
              <a:rPr lang="ru-RU" dirty="0" smtClean="0"/>
              <a:t>Недостатки:</a:t>
            </a:r>
          </a:p>
          <a:p>
            <a:pPr lvl="1"/>
            <a:r>
              <a:rPr lang="ru-RU" dirty="0" smtClean="0"/>
              <a:t>Свежесть данных на совести поставщиков потоков</a:t>
            </a:r>
          </a:p>
          <a:p>
            <a:pPr lvl="1"/>
            <a:r>
              <a:rPr lang="ru-RU" dirty="0" smtClean="0"/>
              <a:t>Как обеспечить быструю обработку запросов с использованием исторических данных?</a:t>
            </a:r>
          </a:p>
          <a:p>
            <a:r>
              <a:rPr lang="ru-RU" dirty="0" smtClean="0"/>
              <a:t>Разработчики приложений и аналитики должны четко понимать потенциальные преимущества и ограничения DSMS, тщательно изучать ограничения конкретных систем и не ожидать, что возможности аналитики в реальном времени будут предоставлена им автоматически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17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FAA78-F7FA-4DDE-99D8-982DE7B70FA4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32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Технология облачных хранилищ данных относительно нова и постоянно меняется</a:t>
            </a:r>
          </a:p>
          <a:p>
            <a:r>
              <a:rPr lang="ru-RU" dirty="0" smtClean="0"/>
              <a:t>Пока нет общих определений или набора требований</a:t>
            </a:r>
          </a:p>
          <a:p>
            <a:r>
              <a:rPr lang="ru-RU" dirty="0" smtClean="0"/>
              <a:t>Все известные реализации имеют очень разные архитектуры и даже разные проектные цели, </a:t>
            </a:r>
          </a:p>
          <a:p>
            <a:pPr lvl="1"/>
            <a:r>
              <a:rPr lang="ru-RU" dirty="0" smtClean="0"/>
              <a:t>но архитектура всех этих систем полностью отличается от традиционной архитектуры хранилищ данных </a:t>
            </a:r>
          </a:p>
          <a:p>
            <a:r>
              <a:rPr lang="ru-RU" dirty="0" smtClean="0"/>
              <a:t>В некоторых решениях используются существующие технологии СУБД, интеграции или преобразования данных и </a:t>
            </a:r>
            <a:r>
              <a:rPr lang="ru-RU" dirty="0" err="1" smtClean="0"/>
              <a:t>т.д</a:t>
            </a:r>
            <a:r>
              <a:rPr lang="ru-RU" dirty="0" smtClean="0"/>
              <a:t> .; другие используют новые методы и приемы, </a:t>
            </a:r>
          </a:p>
          <a:p>
            <a:pPr lvl="1"/>
            <a:r>
              <a:rPr lang="ru-RU" dirty="0" smtClean="0"/>
              <a:t>но все они основаны на </a:t>
            </a:r>
            <a:r>
              <a:rPr lang="ru-RU" dirty="0" err="1" smtClean="0"/>
              <a:t>поколоночном</a:t>
            </a:r>
            <a:r>
              <a:rPr lang="ru-RU" dirty="0" smtClean="0"/>
              <a:t> представлении таблиц как более эффективном подходе для поддержки аналитических запросов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18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37BFB-8D44-43A4-8A13-830B3529F2FF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81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Наиболее важные общие черты современных облачных хранилищ данных:</a:t>
            </a:r>
          </a:p>
          <a:p>
            <a:r>
              <a:rPr lang="ru-RU" i="1" dirty="0" smtClean="0"/>
              <a:t>Доступ к данным</a:t>
            </a:r>
            <a:r>
              <a:rPr lang="ru-RU" dirty="0" smtClean="0"/>
              <a:t>: перемещение данных в облако позволяет предоставлять аналитику над достаточно свежими данными из различных внешних источников, включая внутренние операционные данные предприятий</a:t>
            </a:r>
          </a:p>
          <a:p>
            <a:r>
              <a:rPr lang="ru-RU" i="1" dirty="0" smtClean="0"/>
              <a:t>Производительность обработки запросов</a:t>
            </a:r>
            <a:r>
              <a:rPr lang="ru-RU" dirty="0" smtClean="0"/>
              <a:t>: использование современных методов аналитического выполнения запросов с различными видами распараллеливания на основе развитого облачного оборудования обеспечивает производительность, близкую к реальному времени</a:t>
            </a:r>
          </a:p>
          <a:p>
            <a:r>
              <a:rPr lang="ru-RU" i="1" dirty="0" smtClean="0"/>
              <a:t>Масштабирование</a:t>
            </a:r>
            <a:r>
              <a:rPr lang="ru-RU" dirty="0" smtClean="0"/>
              <a:t>: облачные хранилища данных масштабируются быстро, а иногда и частично автоматически из-за разделения вычислительной и сохраняющей данные частей системы</a:t>
            </a:r>
          </a:p>
          <a:p>
            <a:r>
              <a:rPr lang="ru-RU" dirty="0" smtClean="0"/>
              <a:t>Эти черты позволяют называть современные облачные хранилища данных программными облачными сервисами </a:t>
            </a:r>
            <a:r>
              <a:rPr lang="ru-RU" i="1" dirty="0" smtClean="0"/>
              <a:t>мягкого</a:t>
            </a:r>
            <a:r>
              <a:rPr lang="ru-RU" dirty="0" smtClean="0"/>
              <a:t> реального времени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19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B35D-38E1-4975-8200-C04954BD1E8E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598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Google </a:t>
            </a:r>
            <a:r>
              <a:rPr lang="ru-RU" dirty="0" err="1" smtClean="0"/>
              <a:t>BigQuery</a:t>
            </a:r>
            <a:r>
              <a:rPr lang="ru-RU" dirty="0" smtClean="0"/>
              <a:t> - это «</a:t>
            </a:r>
            <a:r>
              <a:rPr lang="ru-RU" dirty="0" err="1" smtClean="0"/>
              <a:t>бессерверное</a:t>
            </a:r>
            <a:r>
              <a:rPr lang="ru-RU" dirty="0" smtClean="0"/>
              <a:t>, хорошо масштабируемое и экономически эффективное </a:t>
            </a:r>
            <a:r>
              <a:rPr lang="ru-RU" dirty="0" err="1" smtClean="0"/>
              <a:t>мультиоблачное</a:t>
            </a:r>
            <a:r>
              <a:rPr lang="ru-RU" dirty="0" smtClean="0"/>
              <a:t> хранилище данных, разработанное для обеспечения гибкости бизнеса»</a:t>
            </a:r>
          </a:p>
          <a:p>
            <a:r>
              <a:rPr lang="ru-RU" dirty="0" smtClean="0"/>
              <a:t>Основные компоненты </a:t>
            </a:r>
            <a:r>
              <a:rPr lang="ru-RU" dirty="0" err="1" smtClean="0"/>
              <a:t>BigQuery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Dremel</a:t>
            </a:r>
            <a:r>
              <a:rPr lang="ru-RU" dirty="0" smtClean="0"/>
              <a:t> - процессор запросов</a:t>
            </a:r>
          </a:p>
          <a:p>
            <a:r>
              <a:rPr lang="ru-RU" dirty="0" err="1" smtClean="0"/>
              <a:t>Borg</a:t>
            </a:r>
            <a:r>
              <a:rPr lang="ru-RU" dirty="0" smtClean="0"/>
              <a:t> - система управления кластерами</a:t>
            </a:r>
          </a:p>
          <a:p>
            <a:r>
              <a:rPr lang="en-US" dirty="0" smtClean="0"/>
              <a:t>Jupiter</a:t>
            </a:r>
            <a:r>
              <a:rPr lang="ru-RU" dirty="0" smtClean="0"/>
              <a:t> – сетевая инфраструктура</a:t>
            </a:r>
          </a:p>
          <a:p>
            <a:r>
              <a:rPr lang="ru-RU" dirty="0" err="1" smtClean="0"/>
              <a:t>Colossus</a:t>
            </a:r>
            <a:r>
              <a:rPr lang="ru-RU" dirty="0" smtClean="0"/>
              <a:t> - распределенная файловая система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20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03A02-38BD-44CB-BFDB-5C7A17BDEBA0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975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Dremel</a:t>
            </a:r>
            <a:r>
              <a:rPr lang="ru-RU" dirty="0" smtClean="0"/>
              <a:t> - масштабируемая, интерактивная (быстрая) система обработки незапланированных запросов анализа мало изменяемых данных со вложенностью</a:t>
            </a:r>
          </a:p>
          <a:p>
            <a:r>
              <a:rPr lang="ru-RU" dirty="0" smtClean="0"/>
              <a:t>Общая философия обработки запросов в </a:t>
            </a:r>
            <a:r>
              <a:rPr lang="ru-RU" dirty="0" err="1" smtClean="0"/>
              <a:t>Google</a:t>
            </a:r>
            <a:r>
              <a:rPr lang="ru-RU" dirty="0" smtClean="0"/>
              <a:t> такова:</a:t>
            </a:r>
          </a:p>
          <a:p>
            <a:pPr lvl="1"/>
            <a:r>
              <a:rPr lang="ru-RU" dirty="0" smtClean="0"/>
              <a:t>Никогда не известно, какие запросы потребуются в каждой возможной ситуации</a:t>
            </a:r>
          </a:p>
          <a:p>
            <a:pPr lvl="1"/>
            <a:r>
              <a:rPr lang="ru-RU" dirty="0" smtClean="0"/>
              <a:t>Решение </a:t>
            </a:r>
            <a:r>
              <a:rPr lang="ru-RU" dirty="0" err="1" smtClean="0"/>
              <a:t>BigQuery</a:t>
            </a:r>
            <a:r>
              <a:rPr lang="ru-RU" dirty="0" smtClean="0"/>
              <a:t> - увеличить скорость полного сканирования, получая доступ ко всем записям на дисках без индексации или предварительно агрегированных значений</a:t>
            </a:r>
          </a:p>
          <a:p>
            <a:r>
              <a:rPr lang="ru-RU" dirty="0" smtClean="0"/>
              <a:t>Используется многоуровневое дерево запроса и тысячи вычислительных узлов для его обработки</a:t>
            </a:r>
          </a:p>
          <a:p>
            <a:pPr lvl="1"/>
            <a:r>
              <a:rPr lang="ru-RU" dirty="0" smtClean="0"/>
              <a:t>Схема очень хорошо подходит для простых запросов с агрегированием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21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C1E0-5D94-48AF-A155-52CB24D5D75B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164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Colossus</a:t>
            </a:r>
            <a:r>
              <a:rPr lang="ru-RU" dirty="0" smtClean="0"/>
              <a:t> обеспечивает репликацию, восстановление и распределенное управление в масштабе кластера</a:t>
            </a:r>
          </a:p>
          <a:p>
            <a:r>
              <a:rPr lang="ru-RU" dirty="0" smtClean="0"/>
              <a:t>Для импорта данных можно использовать либо пакетную загрузку, либо потоковую передачу</a:t>
            </a:r>
          </a:p>
          <a:p>
            <a:r>
              <a:rPr lang="ru-RU" dirty="0" smtClean="0"/>
              <a:t>В процессе импорта </a:t>
            </a:r>
            <a:r>
              <a:rPr lang="ru-RU" dirty="0" err="1" smtClean="0"/>
              <a:t>BigQuery</a:t>
            </a:r>
            <a:r>
              <a:rPr lang="ru-RU" dirty="0" smtClean="0"/>
              <a:t> кодирует каждый столбец в формате </a:t>
            </a:r>
            <a:r>
              <a:rPr lang="ru-RU" dirty="0" err="1" smtClean="0"/>
              <a:t>Capacitor</a:t>
            </a:r>
            <a:endParaRPr lang="ru-RU" dirty="0" smtClean="0"/>
          </a:p>
          <a:p>
            <a:r>
              <a:rPr lang="en-US" dirty="0" smtClean="0"/>
              <a:t>Borg </a:t>
            </a:r>
            <a:r>
              <a:rPr lang="ru-RU" dirty="0" smtClean="0"/>
              <a:t>одновременно выполняет тысячи заданий </a:t>
            </a:r>
            <a:r>
              <a:rPr lang="ru-RU" dirty="0" err="1" smtClean="0"/>
              <a:t>Dremel</a:t>
            </a:r>
            <a:r>
              <a:rPr lang="ru-RU" dirty="0" smtClean="0"/>
              <a:t> в одном или нескольких кластерах, состоящих из десятков тысяч машин</a:t>
            </a:r>
            <a:endParaRPr lang="en-US" dirty="0" smtClean="0"/>
          </a:p>
          <a:p>
            <a:r>
              <a:rPr lang="ru-RU" dirty="0" smtClean="0"/>
              <a:t>Сеть </a:t>
            </a:r>
            <a:r>
              <a:rPr lang="ru-RU" dirty="0" err="1" smtClean="0"/>
              <a:t>Jupiter</a:t>
            </a:r>
            <a:r>
              <a:rPr lang="ru-RU" dirty="0" smtClean="0"/>
              <a:t> обеспечивает высокую скорость сетевой передачи данных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22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938E-20F9-4FD9-981E-19DB3E55FA34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086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(6)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Amazon</a:t>
            </a:r>
            <a:r>
              <a:rPr lang="ru-RU" dirty="0" smtClean="0"/>
              <a:t> </a:t>
            </a:r>
            <a:r>
              <a:rPr lang="ru-RU" dirty="0" err="1" smtClean="0"/>
              <a:t>RedShift</a:t>
            </a:r>
            <a:r>
              <a:rPr lang="ru-RU" dirty="0" smtClean="0"/>
              <a:t> основана на </a:t>
            </a:r>
            <a:r>
              <a:rPr lang="ru-RU" dirty="0" err="1" smtClean="0"/>
              <a:t>PostgreSQL</a:t>
            </a:r>
            <a:r>
              <a:rPr lang="ru-RU" dirty="0" smtClean="0"/>
              <a:t> 8.0.2, но исходный код </a:t>
            </a:r>
            <a:r>
              <a:rPr lang="ru-RU" dirty="0" err="1" smtClean="0"/>
              <a:t>PostgreSQL</a:t>
            </a:r>
            <a:r>
              <a:rPr lang="ru-RU" dirty="0" smtClean="0"/>
              <a:t> был сильно изменен</a:t>
            </a:r>
          </a:p>
          <a:p>
            <a:r>
              <a:rPr lang="ru-RU" dirty="0" smtClean="0"/>
              <a:t>Схема хранения данных и механизм выполнения запросов полностью отличаются от </a:t>
            </a:r>
            <a:r>
              <a:rPr lang="ru-RU" dirty="0" err="1" smtClean="0"/>
              <a:t>PostgreSQL</a:t>
            </a:r>
            <a:endParaRPr lang="ru-RU" dirty="0" smtClean="0"/>
          </a:p>
          <a:p>
            <a:r>
              <a:rPr lang="ru-RU" dirty="0" smtClean="0"/>
              <a:t>Данные хранятся по столбцам в сжатом виде </a:t>
            </a:r>
          </a:p>
          <a:p>
            <a:r>
              <a:rPr lang="ru-RU" dirty="0" err="1" smtClean="0"/>
              <a:t>Redshift</a:t>
            </a:r>
            <a:r>
              <a:rPr lang="ru-RU" dirty="0" smtClean="0"/>
              <a:t> автоматически сжимает все данные при загрузке и распаковывает их во время выполнения запроса</a:t>
            </a:r>
          </a:p>
          <a:p>
            <a:r>
              <a:rPr lang="ru-RU" dirty="0" smtClean="0"/>
              <a:t>Хранилище данных </a:t>
            </a:r>
            <a:r>
              <a:rPr lang="ru-RU" dirty="0" err="1" smtClean="0"/>
              <a:t>Amazon</a:t>
            </a:r>
            <a:r>
              <a:rPr lang="ru-RU" dirty="0" smtClean="0"/>
              <a:t> </a:t>
            </a:r>
            <a:r>
              <a:rPr lang="ru-RU" dirty="0" err="1" smtClean="0"/>
              <a:t>Redshift</a:t>
            </a:r>
            <a:r>
              <a:rPr lang="ru-RU" dirty="0" smtClean="0"/>
              <a:t> основано на использовании кластеров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23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0483-383B-48D7-996A-87A5E80DE8F3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050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(7)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Каждый кластер </a:t>
            </a:r>
            <a:r>
              <a:rPr lang="ru-RU" dirty="0" err="1" smtClean="0"/>
              <a:t>Redshift</a:t>
            </a:r>
            <a:r>
              <a:rPr lang="ru-RU" dirty="0" smtClean="0"/>
              <a:t> состоит из двух основных компонентов:</a:t>
            </a:r>
          </a:p>
          <a:p>
            <a:r>
              <a:rPr lang="en-US" dirty="0" smtClean="0"/>
              <a:t>Compute Node </a:t>
            </a:r>
            <a:r>
              <a:rPr lang="ru-RU" dirty="0" smtClean="0"/>
              <a:t>имеет собственный выделенный ЦП, память и дисковое хранилище.</a:t>
            </a:r>
          </a:p>
          <a:p>
            <a:pPr lvl="1"/>
            <a:r>
              <a:rPr lang="ru-RU" dirty="0" smtClean="0"/>
              <a:t>Вычислительные узлы хранят данные и выполняют запросы, и в одном кластере может быть много узлов</a:t>
            </a:r>
            <a:endParaRPr lang="en-US" dirty="0" smtClean="0"/>
          </a:p>
          <a:p>
            <a:pPr lvl="1"/>
            <a:r>
              <a:rPr lang="ru-RU" dirty="0" smtClean="0"/>
              <a:t>Горячие данные хранятся на локальных дисках, исторические данные - в объектном хранилище S3</a:t>
            </a:r>
          </a:p>
          <a:p>
            <a:r>
              <a:rPr lang="ru-RU" dirty="0" err="1" smtClean="0"/>
              <a:t>Leader</a:t>
            </a:r>
            <a:r>
              <a:rPr lang="ru-RU" dirty="0" smtClean="0"/>
              <a:t> </a:t>
            </a:r>
            <a:r>
              <a:rPr lang="ru-RU" dirty="0" err="1" smtClean="0"/>
              <a:t>Node</a:t>
            </a:r>
            <a:r>
              <a:rPr lang="ru-RU" dirty="0" smtClean="0"/>
              <a:t> управляет обменом данными между вычислительными узлами и клиентскими приложениями</a:t>
            </a:r>
          </a:p>
          <a:p>
            <a:pPr lvl="1"/>
            <a:r>
              <a:rPr lang="ru-RU" dirty="0" smtClean="0"/>
              <a:t>Ведущий узел компилирует код, распределяет скомпилированный код по вычислительным узлам и назначает часть данных каждому вычислительному узлу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24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6C2F5-2212-45A1-892C-B4BFABF0DFF4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472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</a:t>
            </a:r>
            <a:r>
              <a:rPr lang="en-US" dirty="0" smtClean="0"/>
              <a:t>8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Azure</a:t>
            </a:r>
            <a:r>
              <a:rPr lang="ru-RU" dirty="0" smtClean="0"/>
              <a:t> </a:t>
            </a:r>
            <a:r>
              <a:rPr lang="ru-RU" dirty="0" err="1" smtClean="0"/>
              <a:t>Synapse</a:t>
            </a:r>
            <a:r>
              <a:rPr lang="ru-RU" dirty="0" smtClean="0"/>
              <a:t> - это служба корпоративной аналитики, объединяющая технологии SQL, используемые в корпоративных хранилищах данных, технологии </a:t>
            </a:r>
            <a:r>
              <a:rPr lang="ru-RU" dirty="0" err="1" smtClean="0"/>
              <a:t>Spark</a:t>
            </a:r>
            <a:r>
              <a:rPr lang="ru-RU" dirty="0" smtClean="0"/>
              <a:t>, используемые для больших данных, конвейеры для интеграции данных и ETL/ELT, а также глубокую интеграцию с другими службами </a:t>
            </a:r>
            <a:r>
              <a:rPr lang="ru-RU" dirty="0" err="1" smtClean="0"/>
              <a:t>Azure</a:t>
            </a:r>
            <a:r>
              <a:rPr lang="ru-RU" dirty="0" smtClean="0"/>
              <a:t>, такими как </a:t>
            </a:r>
            <a:r>
              <a:rPr lang="ru-RU" dirty="0" err="1" smtClean="0"/>
              <a:t>Power</a:t>
            </a:r>
            <a:r>
              <a:rPr lang="ru-RU" dirty="0" smtClean="0"/>
              <a:t> BI, </a:t>
            </a:r>
            <a:r>
              <a:rPr lang="ru-RU" dirty="0" err="1" smtClean="0"/>
              <a:t>CosmosDB</a:t>
            </a:r>
            <a:r>
              <a:rPr lang="ru-RU" dirty="0" smtClean="0"/>
              <a:t> и </a:t>
            </a:r>
            <a:r>
              <a:rPr lang="ru-RU" dirty="0" err="1" smtClean="0"/>
              <a:t>AzureML</a:t>
            </a:r>
            <a:endParaRPr lang="ru-RU" dirty="0" smtClean="0"/>
          </a:p>
          <a:p>
            <a:r>
              <a:rPr lang="ru-RU" dirty="0" err="1" smtClean="0"/>
              <a:t>Synapse</a:t>
            </a:r>
            <a:r>
              <a:rPr lang="ru-RU" dirty="0" smtClean="0"/>
              <a:t> SQL использует горизонтально масштабируемую архитектуру для распределения вычислительной обработки данных между несколькими узлами.</a:t>
            </a:r>
          </a:p>
          <a:p>
            <a:r>
              <a:rPr lang="ru-RU" dirty="0" smtClean="0"/>
              <a:t>Вычисления отделены от хранилища, что позволяет масштабировать вычисления независимо от данных</a:t>
            </a:r>
          </a:p>
          <a:p>
            <a:r>
              <a:rPr lang="ru-RU" dirty="0" smtClean="0"/>
              <a:t>Для выделенного пула SQL (</a:t>
            </a:r>
            <a:r>
              <a:rPr lang="en-US" i="1" dirty="0"/>
              <a:t>dedicated SQL </a:t>
            </a:r>
            <a:r>
              <a:rPr lang="en-US" i="1" dirty="0" smtClean="0"/>
              <a:t>pool</a:t>
            </a:r>
            <a:r>
              <a:rPr lang="ru-RU" i="1" dirty="0" smtClean="0"/>
              <a:t>) </a:t>
            </a:r>
            <a:r>
              <a:rPr lang="ru-RU" dirty="0" smtClean="0"/>
              <a:t>единица масштабирования - это абстракция вычислительной мощности, называемая </a:t>
            </a:r>
            <a:r>
              <a:rPr lang="en-US" i="1" dirty="0"/>
              <a:t>data warehouse unit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 err="1" smtClean="0"/>
              <a:t>бессерверного</a:t>
            </a:r>
            <a:r>
              <a:rPr lang="ru-RU" dirty="0" smtClean="0"/>
              <a:t> пула SQL (</a:t>
            </a:r>
            <a:r>
              <a:rPr lang="en-US" i="1" dirty="0" err="1"/>
              <a:t>serverless</a:t>
            </a:r>
            <a:r>
              <a:rPr lang="en-US" i="1" dirty="0"/>
              <a:t> SQL pool</a:t>
            </a:r>
            <a:r>
              <a:rPr lang="ru-RU" dirty="0" smtClean="0"/>
              <a:t>) масштабирование выполняется автоматически в соответствии с требованиями построенного плана запроса к ресурсам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25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68F3E-7328-41F9-9242-A9DF064F39FB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078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(9)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В </a:t>
            </a:r>
            <a:r>
              <a:rPr lang="en-US" sz="2000" dirty="0" smtClean="0"/>
              <a:t>Dedicated SQL pool </a:t>
            </a:r>
            <a:r>
              <a:rPr lang="ru-RU" sz="2000" dirty="0" smtClean="0"/>
              <a:t>используется архитектура на основе узлов</a:t>
            </a:r>
          </a:p>
          <a:p>
            <a:r>
              <a:rPr lang="ru-RU" sz="2000" dirty="0" smtClean="0"/>
              <a:t>Приложения подключаются к узлу управления (</a:t>
            </a:r>
            <a:r>
              <a:rPr lang="en-US" sz="2000" dirty="0" smtClean="0"/>
              <a:t>Control Node)</a:t>
            </a:r>
            <a:r>
              <a:rPr lang="ru-RU" sz="2000" dirty="0" smtClean="0"/>
              <a:t> и выдают команды T-SQL</a:t>
            </a:r>
          </a:p>
          <a:p>
            <a:r>
              <a:rPr lang="ru-RU" sz="2000" dirty="0" smtClean="0"/>
              <a:t>В узле управления размещается механизм распределенных запросов, который оптимизирует запросы для параллельной обработки, а затем передает операции вычислительным узлам, чтобы они выполняли свою работу параллельно</a:t>
            </a:r>
          </a:p>
          <a:p>
            <a:r>
              <a:rPr lang="ru-RU" sz="2000" dirty="0" smtClean="0"/>
              <a:t>Каждый из нескольких вычислительных узлов (</a:t>
            </a:r>
            <a:r>
              <a:rPr lang="ru-RU" sz="2000" dirty="0" err="1" smtClean="0"/>
              <a:t>Compute</a:t>
            </a:r>
            <a:r>
              <a:rPr lang="ru-RU" sz="2000" dirty="0" smtClean="0"/>
              <a:t> </a:t>
            </a:r>
            <a:r>
              <a:rPr lang="en-US" sz="2000" dirty="0" smtClean="0"/>
              <a:t>Node) </a:t>
            </a:r>
            <a:r>
              <a:rPr lang="ru-RU" sz="2000" dirty="0" smtClean="0"/>
              <a:t>содержит экземпляр базы данных SQL</a:t>
            </a:r>
            <a:r>
              <a:rPr lang="en-US" sz="2000" dirty="0" smtClean="0"/>
              <a:t> Server</a:t>
            </a:r>
            <a:r>
              <a:rPr lang="ru-RU" sz="2000" dirty="0" smtClean="0"/>
              <a:t> и отвечает за обработку данных, хранящихся локально на его дисках.</a:t>
            </a:r>
          </a:p>
          <a:p>
            <a:r>
              <a:rPr lang="ru-RU" sz="2000" dirty="0" smtClean="0"/>
              <a:t>Как только отдельный вычислительный узел формирует промежуточные результаты, он возвращает их в управляющий узел для агрегирования</a:t>
            </a:r>
          </a:p>
          <a:p>
            <a:r>
              <a:rPr lang="ru-RU" sz="2000" dirty="0" smtClean="0"/>
              <a:t>Выделенный пул SQL использует хранилище </a:t>
            </a:r>
            <a:r>
              <a:rPr lang="ru-RU" sz="2000" dirty="0" err="1" smtClean="0"/>
              <a:t>Azure</a:t>
            </a:r>
            <a:r>
              <a:rPr lang="ru-RU" sz="2000" dirty="0" smtClean="0"/>
              <a:t> (хранилище BLOB-объектов </a:t>
            </a:r>
            <a:r>
              <a:rPr lang="ru-RU" sz="2000" dirty="0" err="1" smtClean="0"/>
              <a:t>Azure</a:t>
            </a:r>
            <a:r>
              <a:rPr lang="ru-RU" sz="2000" dirty="0" smtClean="0"/>
              <a:t>) </a:t>
            </a:r>
          </a:p>
          <a:p>
            <a:r>
              <a:rPr lang="ru-RU" sz="2000" dirty="0" smtClean="0"/>
              <a:t>Для оптимизации производительности системы данные разделяются между узлами 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26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3FD24-CCF1-4E8F-A786-AE10B6755706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255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(10)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err="1" smtClean="0"/>
              <a:t>Snowflake</a:t>
            </a:r>
            <a:r>
              <a:rPr lang="ru-RU" sz="2000" dirty="0" smtClean="0"/>
              <a:t> </a:t>
            </a:r>
            <a:r>
              <a:rPr lang="ru-RU" sz="2000" dirty="0" err="1" smtClean="0"/>
              <a:t>Inc</a:t>
            </a:r>
            <a:r>
              <a:rPr lang="ru-RU" sz="2000" dirty="0" smtClean="0"/>
              <a:t>. - самая молодая компания на рынке современных облачных хранилищ данных</a:t>
            </a:r>
          </a:p>
          <a:p>
            <a:r>
              <a:rPr lang="ru-RU" sz="2000" dirty="0" smtClean="0"/>
              <a:t>Была основан в 2012 году и запустила свой сервис </a:t>
            </a:r>
            <a:r>
              <a:rPr lang="ru-RU" sz="2000" dirty="0" err="1" smtClean="0"/>
              <a:t>Snowflake</a:t>
            </a:r>
            <a:r>
              <a:rPr lang="ru-RU" sz="2000" dirty="0" smtClean="0"/>
              <a:t> уже в 2014 году</a:t>
            </a:r>
          </a:p>
          <a:p>
            <a:r>
              <a:rPr lang="ru-RU" sz="2000" dirty="0" smtClean="0"/>
              <a:t>В настоящее время </a:t>
            </a:r>
            <a:r>
              <a:rPr lang="ru-RU" sz="2000" dirty="0" err="1" smtClean="0"/>
              <a:t>Snowflake</a:t>
            </a:r>
            <a:r>
              <a:rPr lang="ru-RU" sz="2000" dirty="0" smtClean="0"/>
              <a:t> является одним из основных конкурентов мировых лидеров рынка</a:t>
            </a:r>
          </a:p>
          <a:p>
            <a:r>
              <a:rPr lang="ru-RU" sz="2000" dirty="0" smtClean="0"/>
              <a:t>Архитектура </a:t>
            </a:r>
            <a:r>
              <a:rPr lang="ru-RU" sz="2000" dirty="0" err="1" smtClean="0"/>
              <a:t>Snowflake</a:t>
            </a:r>
            <a:r>
              <a:rPr lang="ru-RU" sz="2000" dirty="0" smtClean="0"/>
              <a:t>:</a:t>
            </a:r>
          </a:p>
          <a:p>
            <a:r>
              <a:rPr lang="ru-RU" sz="2000" dirty="0" smtClean="0"/>
              <a:t>Уровень хранения данных использует </a:t>
            </a:r>
            <a:r>
              <a:rPr lang="ru-RU" sz="2000" dirty="0" err="1" smtClean="0"/>
              <a:t>Amazon</a:t>
            </a:r>
            <a:r>
              <a:rPr lang="ru-RU" sz="2000" dirty="0" smtClean="0"/>
              <a:t> S3 для хранения табличных данных и результатов запросов.</a:t>
            </a:r>
          </a:p>
          <a:p>
            <a:r>
              <a:rPr lang="ru-RU" sz="2000" dirty="0" smtClean="0"/>
              <a:t>Уровень виртуальных хранилищ обрабатывает выполнение запросов в эластичных кластерах виртуальных машин, называемых виртуальными хранилищами.</a:t>
            </a:r>
          </a:p>
          <a:p>
            <a:r>
              <a:rPr lang="ru-RU" sz="2000" dirty="0" smtClean="0"/>
              <a:t>Уровень облачных сервисов - это набор сервисов, которые управляют виртуальными хранилищами, запросами, транзакциями и всеми связанными с ними метаданными: схемами баз данных, информацией управления доступом, ключами шифрования, статистикой использования и т. д.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27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C80C-DA7C-4506-8D53-5744AA0F4AF2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970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Облачные хранилища данных (11)</a:t>
            </a:r>
            <a:br>
              <a:rPr lang="ru-RU" dirty="0" smtClean="0"/>
            </a:br>
            <a:r>
              <a:rPr lang="ru-RU" dirty="0" smtClean="0"/>
              <a:t>Заключение раздела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/>
              <a:t>Общие полезные для пользователей функции включают в себя:</a:t>
            </a:r>
          </a:p>
          <a:p>
            <a:pPr lvl="1"/>
            <a:r>
              <a:rPr lang="ru-RU" sz="1600" dirty="0" err="1" smtClean="0"/>
              <a:t>Поколоночный</a:t>
            </a:r>
            <a:r>
              <a:rPr lang="ru-RU" sz="1600" dirty="0" smtClean="0"/>
              <a:t> сжатый формат для хранения таблиц и работы с ними.</a:t>
            </a:r>
          </a:p>
          <a:p>
            <a:pPr lvl="1"/>
            <a:r>
              <a:rPr lang="ru-RU" sz="1600" dirty="0" smtClean="0"/>
              <a:t>Массовая параллельная обработка запросов с логически не разделяемыми ресурсами между узлами</a:t>
            </a:r>
          </a:p>
          <a:p>
            <a:pPr lvl="1"/>
            <a:r>
              <a:rPr lang="ru-RU" sz="1600" dirty="0" smtClean="0"/>
              <a:t>Логическое горизонтальное разделение базы данных по вычислительным узлам.</a:t>
            </a:r>
          </a:p>
          <a:p>
            <a:pPr lvl="1"/>
            <a:r>
              <a:rPr lang="ru-RU" sz="1600" dirty="0" smtClean="0"/>
              <a:t>Физическое разделение вычислительных ресурсов и ресурсов хранения с возможностью физического доступа любого вычислительного узла ко всем данным в общей памяти.</a:t>
            </a:r>
          </a:p>
          <a:p>
            <a:pPr lvl="1"/>
            <a:r>
              <a:rPr lang="ru-RU" sz="1600" dirty="0" smtClean="0"/>
              <a:t>Раздельное горизонтальное масштабирование вычислительной и запоминающей частей системы.</a:t>
            </a:r>
          </a:p>
          <a:p>
            <a:pPr lvl="1"/>
            <a:r>
              <a:rPr lang="ru-RU" sz="1600" dirty="0" smtClean="0"/>
              <a:t>Поддержка использования локального хранилища вычислительных узлов для индивидуального кэширования физически совместно используемых данных.</a:t>
            </a:r>
          </a:p>
          <a:p>
            <a:pPr lvl="1"/>
            <a:r>
              <a:rPr lang="ru-RU" sz="1600" dirty="0" smtClean="0"/>
              <a:t>Какой-то контроль параллелизма, который позволяет, по крайней мере, добавлять новые данные в онлайн-режиме массово или индивидуально</a:t>
            </a:r>
          </a:p>
          <a:p>
            <a:r>
              <a:rPr lang="ru-RU" sz="2000" dirty="0" smtClean="0"/>
              <a:t>Свежесть данных сильно зависит от качества источников данных, </a:t>
            </a:r>
          </a:p>
          <a:p>
            <a:pPr lvl="1"/>
            <a:r>
              <a:rPr lang="ru-RU" sz="1600" dirty="0" smtClean="0"/>
              <a:t>а скорость обработки запросов сильно зависит от сложности конкретного запроса</a:t>
            </a:r>
          </a:p>
          <a:p>
            <a:pPr lvl="1"/>
            <a:r>
              <a:rPr lang="ru-RU" sz="1600" dirty="0" smtClean="0"/>
              <a:t>ответ в течение одной секунды не может быть гарантирован для любого запроса</a:t>
            </a:r>
          </a:p>
          <a:p>
            <a:r>
              <a:rPr lang="ru-RU" sz="2000" dirty="0" smtClean="0"/>
              <a:t>Таким образом, свойство обработки в мягком реальном времени в основном условно</a:t>
            </a:r>
          </a:p>
          <a:p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28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6BF2-5780-4681-883F-12956926B079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9444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«Идеалистическая» цель подхода HTAP - одновременно обеспечить в рамках одной системы функциональность и производительность специализированных СУБД OLTP и OLAP - кажется недостижимой</a:t>
            </a:r>
          </a:p>
          <a:p>
            <a:r>
              <a:rPr lang="ru-RU" dirty="0" smtClean="0"/>
              <a:t>Прагматическая цель этого подхода - создание системы, которая обеспечивает разумную пропускную способность для транзакционных рабочих нагрузок и одновременно аналитику в реальном времени по достаточно свежим данным несомненно достижима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29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6F03C-B544-40C0-AC67-23003A47BA0E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7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Все известные системы HTAP используют тот или иной компромисс для разумного удовлетворения (в некоторой степени) этих противоречивых требований путем разделения аналитической и транзакционной частей базы данных </a:t>
            </a:r>
          </a:p>
          <a:p>
            <a:r>
              <a:rPr lang="ru-RU" dirty="0" smtClean="0"/>
              <a:t>и, возможно, преобразования данных из представления, хорошо подходящего для обработки транзакций </a:t>
            </a:r>
          </a:p>
          <a:p>
            <a:pPr lvl="1"/>
            <a:r>
              <a:rPr lang="ru-RU" dirty="0" smtClean="0"/>
              <a:t>обычно хранение таблицы по строкам</a:t>
            </a:r>
          </a:p>
          <a:p>
            <a:r>
              <a:rPr lang="ru-RU" dirty="0" smtClean="0"/>
              <a:t>в представление, которое больше подходит для аналитики</a:t>
            </a:r>
          </a:p>
          <a:p>
            <a:pPr lvl="1"/>
            <a:r>
              <a:rPr lang="ru-RU" dirty="0" smtClean="0"/>
              <a:t>обычно хранение таблицы по столбцам</a:t>
            </a:r>
          </a:p>
          <a:p>
            <a:r>
              <a:rPr lang="ru-RU" dirty="0" smtClean="0"/>
              <a:t>Другое измерение – среда хранения данных</a:t>
            </a:r>
          </a:p>
          <a:p>
            <a:r>
              <a:rPr lang="ru-RU" dirty="0" smtClean="0"/>
              <a:t>Большинство современных СУБД категории HTAP оптимизированы для хранения данных в основной памяти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30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3F93-0E22-49AA-A7DE-E99AC8CF2BA5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252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SAP HANA позволяет использовать для одной и той же базы данных хранилища таблиц по столбцам и по строкам</a:t>
            </a:r>
          </a:p>
          <a:p>
            <a:r>
              <a:rPr lang="ru-RU" dirty="0" smtClean="0"/>
              <a:t>При создании новой таблицы пользователь может выбрать, как ее хранить: по строкам или по столбцам</a:t>
            </a:r>
          </a:p>
          <a:p>
            <a:r>
              <a:rPr lang="ru-RU" dirty="0" smtClean="0"/>
              <a:t>Согласно первоначальным проектным решениям предпочтительнее использовать хранилище по столбцам, и HANA оптимизирована для такой организации таблиц </a:t>
            </a:r>
          </a:p>
          <a:p>
            <a:pPr lvl="1"/>
            <a:r>
              <a:rPr lang="ru-RU" dirty="0" smtClean="0"/>
              <a:t>Хранилище по столбцам не обеспечивает высочайшую производительность обработки транзакций</a:t>
            </a:r>
          </a:p>
          <a:p>
            <a:pPr lvl="1"/>
            <a:r>
              <a:rPr lang="ru-RU" dirty="0" smtClean="0"/>
              <a:t>Однако способ хранения базы данных по столбцам снижает затраты на память из-за агрессивного сжатия данных</a:t>
            </a:r>
          </a:p>
          <a:p>
            <a:r>
              <a:rPr lang="ru-RU" dirty="0" smtClean="0"/>
              <a:t>Чтобы достичь более высокой скорости обработки транзакций, можно использовать дорогостоящее хранилище по строкам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31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5428-B847-44E6-91BB-4ED90BE938C1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18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SAP рекомендует использовать хранилище строк для небольших таблиц, в которых строки часто обновляются или удаляются</a:t>
            </a:r>
          </a:p>
          <a:p>
            <a:r>
              <a:rPr lang="ru-RU" dirty="0" smtClean="0"/>
              <a:t>Таблицы, которые хранятся по строкам, всегда сохраняются в памяти</a:t>
            </a:r>
          </a:p>
          <a:p>
            <a:r>
              <a:rPr lang="ru-RU" dirty="0" smtClean="0"/>
              <a:t>Таблицы, которые хранятся по столбцам, могут быть очень большими, и они могут быть разделены на два раздела, один из которых хранится в памяти, а другой - на дисках</a:t>
            </a:r>
          </a:p>
          <a:p>
            <a:r>
              <a:rPr lang="ru-RU" dirty="0" smtClean="0"/>
              <a:t>Текущая часть таблицы должна содержать данные, которые в настоящее время активно используются</a:t>
            </a:r>
          </a:p>
          <a:p>
            <a:r>
              <a:rPr lang="ru-RU" dirty="0" smtClean="0"/>
              <a:t>HANA может разделять данные между этими разделами автоматически в зависимости от времени жизни определенных строк таблицы или с использованием явных подсказок, предоставляемых приложениями</a:t>
            </a:r>
          </a:p>
          <a:p>
            <a:r>
              <a:rPr lang="ru-RU" dirty="0" smtClean="0"/>
              <a:t>Текущие и исторические разделы имеют разные схемы хранения, но могут быть доступны с помощью одного запроса.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32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CDE3-3A5F-4819-8CD5-7891B4B0DFD2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844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Каждый аналитический запрос компилируется и оптимизируется с учетом самой последней статистики базы данных</a:t>
            </a:r>
          </a:p>
          <a:p>
            <a:r>
              <a:rPr lang="ru-RU" dirty="0" smtClean="0"/>
              <a:t>Запросы, используемые в повторяющихся (параметризованных) транзакциях, подготавливаются заранее; при обработке транзакции используются готовые исполняемые планы запросов.</a:t>
            </a:r>
          </a:p>
          <a:p>
            <a:r>
              <a:rPr lang="ru-RU" dirty="0" smtClean="0"/>
              <a:t>Аналитические запросы выполняются с высокой степенью распараллеливания с использованием нескольких потоков, выполняемых на разных ядрах ЦП</a:t>
            </a:r>
          </a:p>
          <a:p>
            <a:r>
              <a:rPr lang="ru-RU" dirty="0" smtClean="0"/>
              <a:t>Распараллеливание транзакционных запросов </a:t>
            </a:r>
          </a:p>
          <a:p>
            <a:pPr lvl="1"/>
            <a:r>
              <a:rPr lang="ru-RU" dirty="0" smtClean="0"/>
              <a:t>Следовательно, каждый транзакционный (простой) запрос полностью выполняется в одном потоке.</a:t>
            </a:r>
          </a:p>
          <a:p>
            <a:r>
              <a:rPr lang="ru-RU" dirty="0" smtClean="0"/>
              <a:t>Чтобы свести к минимуму негативные эффекты конкуренции между операциями транзакций и аналитическими запросами, которые могут замедлить обработку транзакций, транзакционные операции всегда имеют более высокий приоритет, чем запросы OLAP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33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5865-EE7D-4107-B589-EC141BCE086C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3568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(6)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Microsoft</a:t>
            </a:r>
            <a:r>
              <a:rPr lang="ru-RU" dirty="0" smtClean="0"/>
              <a:t> обеспечила этот вид аналитики в реальном времени в SQL </a:t>
            </a:r>
            <a:r>
              <a:rPr lang="ru-RU" dirty="0" err="1" smtClean="0"/>
              <a:t>Server</a:t>
            </a:r>
            <a:r>
              <a:rPr lang="ru-RU" dirty="0" smtClean="0"/>
              <a:t> в три этапа</a:t>
            </a:r>
          </a:p>
          <a:p>
            <a:r>
              <a:rPr lang="ru-RU" dirty="0" smtClean="0"/>
              <a:t>Во-первых, они разработали колоночное хранилище на диске </a:t>
            </a:r>
          </a:p>
          <a:p>
            <a:r>
              <a:rPr lang="ru-RU" dirty="0" smtClean="0"/>
              <a:t>Затем был разработан и реализован механизм OLTP в памяти </a:t>
            </a:r>
            <a:r>
              <a:rPr lang="ru-RU" dirty="0" err="1" smtClean="0"/>
              <a:t>Hekaton</a:t>
            </a:r>
            <a:r>
              <a:rPr lang="ru-RU" dirty="0" smtClean="0"/>
              <a:t> </a:t>
            </a:r>
          </a:p>
          <a:p>
            <a:r>
              <a:rPr lang="ru-RU" dirty="0" smtClean="0"/>
              <a:t>И, наконец, они разработали аналитический механизм для своего хранилища столбцов и интегрировали все эти компоненты в SQL </a:t>
            </a:r>
            <a:r>
              <a:rPr lang="ru-RU" dirty="0" err="1" smtClean="0"/>
              <a:t>Server</a:t>
            </a:r>
            <a:r>
              <a:rPr lang="ru-RU" dirty="0" smtClean="0"/>
              <a:t> 2014 (и улучшили в SQL </a:t>
            </a:r>
            <a:r>
              <a:rPr lang="ru-RU" dirty="0" err="1" smtClean="0"/>
              <a:t>Server</a:t>
            </a:r>
            <a:r>
              <a:rPr lang="ru-RU" dirty="0" smtClean="0"/>
              <a:t> 2016 и SQL </a:t>
            </a:r>
            <a:r>
              <a:rPr lang="ru-RU" dirty="0" err="1" smtClean="0"/>
              <a:t>Server</a:t>
            </a:r>
            <a:r>
              <a:rPr lang="ru-RU" dirty="0" smtClean="0"/>
              <a:t> 2019), а также предоставили аналитику в реальном времени в стиле HTAP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34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486B4-3F4E-4E48-98A3-E3B79468A39B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688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(7)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Аналитика в реальном времени обеспечивается компонентами </a:t>
            </a:r>
            <a:r>
              <a:rPr lang="ru-RU" dirty="0" err="1" smtClean="0"/>
              <a:t>Hekaton</a:t>
            </a:r>
            <a:r>
              <a:rPr lang="ru-RU" dirty="0" smtClean="0"/>
              <a:t> и </a:t>
            </a:r>
            <a:r>
              <a:rPr lang="ru-RU" dirty="0" err="1" smtClean="0"/>
              <a:t>Apollo</a:t>
            </a:r>
            <a:endParaRPr lang="ru-RU" dirty="0" smtClean="0"/>
          </a:p>
          <a:p>
            <a:r>
              <a:rPr lang="ru-RU" dirty="0" err="1" smtClean="0"/>
              <a:t>Hekaton</a:t>
            </a:r>
            <a:r>
              <a:rPr lang="ru-RU" dirty="0" smtClean="0"/>
              <a:t> - это специализированный механизм транзакционной базы данных в памяти, использующий хранилище по строкам</a:t>
            </a:r>
          </a:p>
          <a:p>
            <a:r>
              <a:rPr lang="ru-RU" dirty="0" err="1" smtClean="0"/>
              <a:t>Apollo</a:t>
            </a:r>
            <a:r>
              <a:rPr lang="ru-RU" dirty="0" smtClean="0"/>
              <a:t> - это специализированная аналитическая дисковая база данных, использующая хранилище по столбцам</a:t>
            </a:r>
          </a:p>
          <a:p>
            <a:r>
              <a:rPr lang="ru-RU" dirty="0" smtClean="0"/>
              <a:t>Операционные данные очень быстро передаются из </a:t>
            </a:r>
            <a:r>
              <a:rPr lang="ru-RU" dirty="0" err="1" smtClean="0"/>
              <a:t>Hekaton</a:t>
            </a:r>
            <a:r>
              <a:rPr lang="ru-RU" dirty="0" smtClean="0"/>
              <a:t> в </a:t>
            </a:r>
            <a:r>
              <a:rPr lang="ru-RU" dirty="0" err="1" smtClean="0"/>
              <a:t>Apollo</a:t>
            </a:r>
            <a:r>
              <a:rPr lang="ru-RU" dirty="0" smtClean="0"/>
              <a:t> и преобразуются из представления на основе строк в представление на основе столбцов</a:t>
            </a:r>
          </a:p>
          <a:p>
            <a:r>
              <a:rPr lang="ru-RU" dirty="0" smtClean="0"/>
              <a:t>Система определяет горячие и холодные данные и сохраняет в памяти только горячие данные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35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9175C-6C38-403A-B3A3-0F27F9B969DD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090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(8)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IBM DB2 ускорение аналитики осуществляется с помощью хранилища столбцов (в памяти), многоядерного распараллеливания и аппаратной векторной обработки</a:t>
            </a:r>
          </a:p>
          <a:p>
            <a:r>
              <a:rPr lang="ru-RU" dirty="0" smtClean="0"/>
              <a:t>В базе данных, управляемой DB2 с помощью BLU, каждая таблица может храниться либо в традиционном хранилище строк, либо в хранилище столбцов BLU</a:t>
            </a:r>
          </a:p>
          <a:p>
            <a:r>
              <a:rPr lang="ru-RU" dirty="0" smtClean="0"/>
              <a:t>Размер таблицы в хранилище столбцов могут быть больше, чем размер доступной основной памяти</a:t>
            </a:r>
          </a:p>
          <a:p>
            <a:pPr lvl="1"/>
            <a:r>
              <a:rPr lang="ru-RU" dirty="0" smtClean="0"/>
              <a:t>Фактически, все таблицы хранятся в блоках внешней памяти и доступны через обычный блочный </a:t>
            </a:r>
            <a:r>
              <a:rPr lang="ru-RU" dirty="0" err="1" smtClean="0"/>
              <a:t>кеш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Однако BLU пытается полностью обработать каждый запрос в основной памяти и обеспечивает соответствующее управление рабочей нагрузкой</a:t>
            </a:r>
          </a:p>
          <a:p>
            <a:r>
              <a:rPr lang="ru-RU" dirty="0" smtClean="0"/>
              <a:t>Чтобы обеспечить доступность всех необходимых данных в памяти, BLU использует агрессивную политику предварительной выборки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36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CB7B3-81DE-4C42-96BC-236B2DAA3FFB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989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(9)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err="1" smtClean="0"/>
              <a:t>HyPer</a:t>
            </a:r>
            <a:r>
              <a:rPr lang="ru-RU" sz="2000" dirty="0" smtClean="0"/>
              <a:t> - настоящая СУБД в оперативной памяти для многоядерных компьютеров</a:t>
            </a:r>
          </a:p>
          <a:p>
            <a:r>
              <a:rPr lang="ru-RU" sz="2000" dirty="0" smtClean="0"/>
              <a:t>Система поддерживает хранилища таблиц как по строкам, так и по столбцам</a:t>
            </a:r>
          </a:p>
          <a:p>
            <a:pPr lvl="1"/>
            <a:r>
              <a:rPr lang="ru-RU" sz="1800" dirty="0" smtClean="0"/>
              <a:t>Исходный формат таблицы может быть выбран при создании таблицы, и физическая структура этой таблицы может меняться в зависимости от рабочей нагрузки</a:t>
            </a:r>
          </a:p>
          <a:p>
            <a:r>
              <a:rPr lang="ru-RU" sz="2000" dirty="0" smtClean="0"/>
              <a:t>Предполагается, что большинство транзакций могут быть подготовлены заранее, содержат только несколько простых запросов и имеют доступ только к нескольким кортежам</a:t>
            </a:r>
          </a:p>
          <a:p>
            <a:pPr lvl="1"/>
            <a:r>
              <a:rPr lang="ru-RU" sz="1800" dirty="0" smtClean="0"/>
              <a:t>Все такие транзакции выполняются последовательно в основном процессе OLTP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37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C7126-2F5F-41CF-BA10-FFAC50016E01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5860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(10)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Вся область основной памяти, в которой находится база данных, отображается в виртуальной памяти этого процесса.</a:t>
            </a:r>
          </a:p>
          <a:p>
            <a:r>
              <a:rPr lang="ru-RU" sz="2000" dirty="0" smtClean="0"/>
              <a:t>Процесс OLTP периодически (раз в несколько секунд) разветвляет процесс OLAP после фиксации некоторой только что завершенной транзакции</a:t>
            </a:r>
          </a:p>
          <a:p>
            <a:r>
              <a:rPr lang="ru-RU" sz="2000" dirty="0" smtClean="0"/>
              <a:t>После этого процесс OLTP включает механизм копирования при записи, который предоставляет новую страницу основной памяти для любой первой операции записи в соответствующую страницу виртуальной памяти</a:t>
            </a:r>
          </a:p>
          <a:p>
            <a:r>
              <a:rPr lang="ru-RU" sz="2000" dirty="0" smtClean="0"/>
              <a:t>Таким образом, вновь созданный процесс OLAP видит в своей виртуальной памяти согласованный образ базы данных (согласованный моментальный снимок)</a:t>
            </a:r>
          </a:p>
          <a:p>
            <a:r>
              <a:rPr lang="ru-RU" sz="2000" dirty="0" smtClean="0"/>
              <a:t>Данный процесс OLAP выполняет аналитические запросы по этому моментальному снимку, актуальность которого зависит от периода создания новых процессов OLAP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38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963-19F0-4C7A-A71D-9F561E0B48B2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6080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(11) Заключение раздела_1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Общие принципы </a:t>
            </a:r>
            <a:r>
              <a:rPr lang="en-US" sz="2000" dirty="0" smtClean="0"/>
              <a:t>HTAP </a:t>
            </a:r>
            <a:r>
              <a:rPr lang="ru-RU" sz="2000" dirty="0" smtClean="0"/>
              <a:t>заключаются в следующем:</a:t>
            </a:r>
          </a:p>
          <a:p>
            <a:pPr lvl="1"/>
            <a:r>
              <a:rPr lang="ru-RU" sz="1600" dirty="0" smtClean="0"/>
              <a:t>предоставление свежих данных для анализа путем объединения транзакционной и аналитической обработки в одной системе баз данных;</a:t>
            </a:r>
          </a:p>
          <a:p>
            <a:pPr lvl="1"/>
            <a:r>
              <a:rPr lang="ru-RU" sz="1600" dirty="0" smtClean="0"/>
              <a:t>обеспечение максимально быстрой обработки транзакций, чтобы удовлетворить потребности транзакционных клиентов и повысить актуальность данных;</a:t>
            </a:r>
          </a:p>
          <a:p>
            <a:pPr lvl="1"/>
            <a:r>
              <a:rPr lang="ru-RU" sz="1600" dirty="0" smtClean="0"/>
              <a:t>обеспечение максимально быстрой доступности оперативные данные для анализа, чтобы удовлетворить первое требование аналитики в реальном времени - свежесть данных;</a:t>
            </a:r>
          </a:p>
          <a:p>
            <a:pPr lvl="1"/>
            <a:r>
              <a:rPr lang="ru-RU" sz="1600" dirty="0" smtClean="0"/>
              <a:t>как можно быстрее производить выполнение аналитических запросов для удовлетворения второго требования аналитики в реальном времени - быстрого анализа данных</a:t>
            </a:r>
          </a:p>
          <a:p>
            <a:r>
              <a:rPr lang="ru-RU" sz="2000" dirty="0" smtClean="0"/>
              <a:t>Общее преимущество подхода HTAP заключается в том, что аналитикам на основе HTAP требуется только одна СУБД, чтобы иметь возможность быстрого анализа свежих операционных данных</a:t>
            </a:r>
          </a:p>
          <a:p>
            <a:r>
              <a:rPr lang="ru-RU" sz="2000" dirty="0" smtClean="0"/>
              <a:t>Главный недостаток - практически невозможно обеспечить в одной системе лучшие характеристики транзакционных и аналитических СУБД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39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07CA-E0E5-4474-BFA3-0AD5E9A77616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646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Гибридные транзакционно-аналитические системы (11) Заключение раздела_2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200" dirty="0" smtClean="0"/>
              <a:t>Компромиссы:</a:t>
            </a:r>
          </a:p>
          <a:p>
            <a:r>
              <a:rPr lang="ru-RU" sz="2200" dirty="0" smtClean="0"/>
              <a:t>Скорость аналитики </a:t>
            </a:r>
            <a:r>
              <a:rPr lang="en-US" sz="2200" dirty="0" smtClean="0"/>
              <a:t>vs </a:t>
            </a:r>
            <a:r>
              <a:rPr lang="ru-RU" sz="2200" dirty="0" smtClean="0"/>
              <a:t>скорость обработки транзакций</a:t>
            </a:r>
          </a:p>
          <a:p>
            <a:pPr lvl="1"/>
            <a:r>
              <a:rPr lang="ru-RU" sz="1800" dirty="0" smtClean="0"/>
              <a:t>Представление по столбцам или по строкам</a:t>
            </a:r>
          </a:p>
          <a:p>
            <a:pPr lvl="1"/>
            <a:r>
              <a:rPr lang="en-US" sz="1800" dirty="0" smtClean="0"/>
              <a:t>MPP shared nothing vs </a:t>
            </a:r>
            <a:r>
              <a:rPr lang="ru-RU" sz="1800" dirty="0" smtClean="0"/>
              <a:t>одноузловая многоядерная архитектура</a:t>
            </a:r>
            <a:r>
              <a:rPr lang="en-US" sz="1800" dirty="0" smtClean="0"/>
              <a:t> </a:t>
            </a:r>
            <a:endParaRPr lang="ru-RU" sz="1800" dirty="0" smtClean="0"/>
          </a:p>
          <a:p>
            <a:r>
              <a:rPr lang="ru-RU" sz="2200" dirty="0" smtClean="0"/>
              <a:t>Скорость </a:t>
            </a:r>
            <a:r>
              <a:rPr lang="en-US" sz="2200" dirty="0" smtClean="0"/>
              <a:t>vs </a:t>
            </a:r>
            <a:r>
              <a:rPr lang="ru-RU" sz="2200" dirty="0" smtClean="0"/>
              <a:t>размер базы данных</a:t>
            </a:r>
            <a:endParaRPr lang="en-US" sz="2200" dirty="0" smtClean="0"/>
          </a:p>
          <a:p>
            <a:pPr lvl="1"/>
            <a:r>
              <a:rPr lang="ru-RU" sz="1800" dirty="0"/>
              <a:t>эффективная обработка транзакций и аналитика в реальном времени во многом полагаются на хранение баз данных в основной памяти</a:t>
            </a:r>
            <a:endParaRPr lang="en-US" sz="1800" dirty="0"/>
          </a:p>
          <a:p>
            <a:pPr lvl="1"/>
            <a:r>
              <a:rPr lang="ru-RU" sz="1800" dirty="0"/>
              <a:t>однако это мало приемлемо при работе с крупными историческими данными</a:t>
            </a:r>
          </a:p>
          <a:p>
            <a:pPr lvl="1"/>
            <a:r>
              <a:rPr lang="ru-RU" sz="1800" dirty="0"/>
              <a:t>производители </a:t>
            </a:r>
            <a:r>
              <a:rPr lang="en-US" sz="1800" dirty="0"/>
              <a:t>HTAP-</a:t>
            </a:r>
            <a:r>
              <a:rPr lang="ru-RU" sz="1800" dirty="0"/>
              <a:t>решений с энтузиазмом смотрят на использование энергонезависимой основной памяти</a:t>
            </a:r>
          </a:p>
          <a:p>
            <a:pPr lvl="1"/>
            <a:r>
              <a:rPr lang="ru-RU" sz="1800" dirty="0"/>
              <a:t>однако естественная для СУБД класса </a:t>
            </a:r>
            <a:r>
              <a:rPr lang="en-US" sz="1800" dirty="0"/>
              <a:t>OLTP </a:t>
            </a:r>
            <a:r>
              <a:rPr lang="ru-RU" sz="1800" dirty="0"/>
              <a:t>одноуровневая организация хранения данных на основе использования </a:t>
            </a:r>
            <a:r>
              <a:rPr lang="en-US" sz="1800" dirty="0"/>
              <a:t>NVM </a:t>
            </a:r>
            <a:r>
              <a:rPr lang="ru-RU" sz="1800" dirty="0"/>
              <a:t>не годится для </a:t>
            </a:r>
            <a:r>
              <a:rPr lang="en-US" sz="1800" dirty="0"/>
              <a:t>HTAP </a:t>
            </a:r>
            <a:r>
              <a:rPr lang="ru-RU" sz="1800" dirty="0"/>
              <a:t>из-за ограниченности </a:t>
            </a:r>
            <a:r>
              <a:rPr lang="ru-RU" sz="1800" dirty="0" smtClean="0"/>
              <a:t>размера</a:t>
            </a:r>
          </a:p>
          <a:p>
            <a:pPr marL="0" lvl="1"/>
            <a:r>
              <a:rPr lang="ru-RU" sz="2000" dirty="0"/>
              <a:t>Подробнее: </a:t>
            </a:r>
            <a:r>
              <a:rPr lang="en-US" sz="2000" dirty="0"/>
              <a:t>Sergey D. </a:t>
            </a:r>
            <a:r>
              <a:rPr lang="en-US" sz="2000" dirty="0" err="1"/>
              <a:t>Kuznetsov</a:t>
            </a:r>
            <a:r>
              <a:rPr lang="en-US" sz="2000" dirty="0"/>
              <a:t>, Pavel E. </a:t>
            </a:r>
            <a:r>
              <a:rPr lang="en-US" sz="2000" dirty="0" err="1"/>
              <a:t>Velikhov</a:t>
            </a:r>
            <a:r>
              <a:rPr lang="en-US" sz="2000" dirty="0"/>
              <a:t>, and </a:t>
            </a:r>
            <a:r>
              <a:rPr lang="en-US" sz="2000" dirty="0" err="1"/>
              <a:t>Qiang</a:t>
            </a:r>
            <a:r>
              <a:rPr lang="en-US" sz="2000" dirty="0"/>
              <a:t> Fu. Real-time analytics, hybrid transactional/analytical processing, in-memory data management, and non-volatile memory. Proceedings of the </a:t>
            </a:r>
            <a:r>
              <a:rPr lang="en-US" sz="2000" dirty="0" err="1"/>
              <a:t>Ivannikov</a:t>
            </a:r>
            <a:r>
              <a:rPr lang="en-US" sz="2000" dirty="0"/>
              <a:t> ISPRAS Open Conference, 2020, pp. 78-90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40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51EE-FE8D-43DE-BA29-A14860AB1F47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70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Общее 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Технология баз данных сделала гигантский скачок вперед за последние два десятилетия</a:t>
            </a:r>
          </a:p>
          <a:p>
            <a:r>
              <a:rPr lang="ru-RU" dirty="0" smtClean="0"/>
              <a:t>Одно из наиболее заметных достижений - это новая возможность анализа данных в реальном времени</a:t>
            </a:r>
          </a:p>
          <a:p>
            <a:r>
              <a:rPr lang="ru-RU" dirty="0" smtClean="0"/>
              <a:t>Однако этот термин обычно применяется к программным средам с различными целями и реальными возможностями</a:t>
            </a:r>
          </a:p>
          <a:p>
            <a:r>
              <a:rPr lang="ru-RU" dirty="0" smtClean="0"/>
              <a:t>Мы рассмотрели три подхода к организации управления данными, каждый из которых претендует на предоставление аналитики в реальном времени: потоковая обработка, облачное хранилище данных и гибридная транзакционная/аналитическая обработка</a:t>
            </a:r>
          </a:p>
          <a:p>
            <a:r>
              <a:rPr lang="ru-RU" dirty="0" smtClean="0"/>
              <a:t>Мы показали общие архитектурные принципы каждого подхода и привели примеры соответствующих программных продуктов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41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1790-D876-474F-969B-4635A41167F2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9378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 Новым годом!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Семинар Московской секции ACM SIGMOD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1E15F-0FE1-45D1-B7C3-F67B27CC1C69}" type="slidenum">
              <a:rPr lang="ru-RU" smtClean="0"/>
              <a:t>42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354" y="1992428"/>
            <a:ext cx="5072513" cy="4865571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3D452-7511-4377-B0BA-67F9C5226B7A}" type="datetime1">
              <a:rPr lang="ru-RU" smtClean="0"/>
              <a:t>23.12.2021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639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3241</TotalTime>
  <Words>4358</Words>
  <Application>Microsoft Office PowerPoint</Application>
  <PresentationFormat>Широкоэкранный</PresentationFormat>
  <Paragraphs>407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Тема Office</vt:lpstr>
      <vt:lpstr>Аналитика в реальном времени:  преимущества, ограничения и компромиссы</vt:lpstr>
      <vt:lpstr>Введение (1)</vt:lpstr>
      <vt:lpstr>Введение (2)</vt:lpstr>
      <vt:lpstr>Введение (3)</vt:lpstr>
      <vt:lpstr>Введение (4)</vt:lpstr>
      <vt:lpstr>Введение (5)</vt:lpstr>
      <vt:lpstr>Потоковая аналитика (1)</vt:lpstr>
      <vt:lpstr>Потоковая аналитика (2)</vt:lpstr>
      <vt:lpstr>Потоковая аналитика (3)</vt:lpstr>
      <vt:lpstr>Потоковая аналитика (4)</vt:lpstr>
      <vt:lpstr>Потоковая аналитика (5)</vt:lpstr>
      <vt:lpstr>Потоковая аналитика (6)</vt:lpstr>
      <vt:lpstr>Потоковая аналитика (7)</vt:lpstr>
      <vt:lpstr>Потоковая аналитика (8)</vt:lpstr>
      <vt:lpstr>Потоковая аналитика (9)</vt:lpstr>
      <vt:lpstr>Потоковая аналитика (10)</vt:lpstr>
      <vt:lpstr>Потоковая аналитика (11) Заключение раздела</vt:lpstr>
      <vt:lpstr>Облачные хранилища данных (1)</vt:lpstr>
      <vt:lpstr>Облачные хранилища данных (2)</vt:lpstr>
      <vt:lpstr>Облачные хранилища данных (3)</vt:lpstr>
      <vt:lpstr>Облачные хранилища данных (4)</vt:lpstr>
      <vt:lpstr>Облачные хранилища данных (5)</vt:lpstr>
      <vt:lpstr>Облачные хранилища данных (6)</vt:lpstr>
      <vt:lpstr>Облачные хранилища данных (7)</vt:lpstr>
      <vt:lpstr>Облачные хранилища данных (8)</vt:lpstr>
      <vt:lpstr>Облачные хранилища данных (9)</vt:lpstr>
      <vt:lpstr>Облачные хранилища данных (10)</vt:lpstr>
      <vt:lpstr>Облачные хранилища данных (11) Заключение раздела</vt:lpstr>
      <vt:lpstr>Гибридные транзакционно-аналитические системы (1)</vt:lpstr>
      <vt:lpstr>Гибридные транзакционно-аналитические системы (2)</vt:lpstr>
      <vt:lpstr>Гибридные транзакционно-аналитические системы (3)</vt:lpstr>
      <vt:lpstr>Гибридные транзакционно-аналитические системы (4)</vt:lpstr>
      <vt:lpstr>Гибридные транзакционно-аналитические системы (5)</vt:lpstr>
      <vt:lpstr>Гибридные транзакционно-аналитические системы (6)</vt:lpstr>
      <vt:lpstr>Гибридные транзакционно-аналитические системы (7)</vt:lpstr>
      <vt:lpstr>Гибридные транзакционно-аналитические системы (8)</vt:lpstr>
      <vt:lpstr>Гибридные транзакционно-аналитические системы (9)</vt:lpstr>
      <vt:lpstr>Гибридные транзакционно-аналитические системы (10)</vt:lpstr>
      <vt:lpstr>Гибридные транзакционно-аналитические системы (11) Заключение раздела_1</vt:lpstr>
      <vt:lpstr>Гибридные транзакционно-аналитические системы (11) Заключение раздела_2</vt:lpstr>
      <vt:lpstr>Общее заключение</vt:lpstr>
      <vt:lpstr>С Новым годом!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Аналитика в реальном времени: преимущества, ограничения и компромиссы</dc:title>
  <dc:creator>Сергей</dc:creator>
  <cp:lastModifiedBy>Сергей</cp:lastModifiedBy>
  <cp:revision>49</cp:revision>
  <dcterms:created xsi:type="dcterms:W3CDTF">2021-11-13T16:46:47Z</dcterms:created>
  <dcterms:modified xsi:type="dcterms:W3CDTF">2021-12-23T12:43:49Z</dcterms:modified>
</cp:coreProperties>
</file>